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125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117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119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23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120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27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116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24.xml"/>
  <Override ContentType="application/vnd.openxmlformats-officedocument.presentationml.notesSlide+xml" PartName="/ppt/notesSlides/notesSlide126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122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118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2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115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1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13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123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18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98.xml"/>
  <Override ContentType="application/vnd.openxmlformats-officedocument.presentationml.slide+xml" PartName="/ppt/slides/slide125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63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116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114.xml"/>
  <Override ContentType="application/vnd.openxmlformats-officedocument.presentationml.slide+xml" PartName="/ppt/slides/slide31.xml"/>
  <Override ContentType="application/vnd.openxmlformats-officedocument.presentationml.slide+xml" PartName="/ppt/slides/slide127.xml"/>
  <Override ContentType="application/vnd.openxmlformats-officedocument.presentationml.slide+xml" PartName="/ppt/slides/slide120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22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1.xml"/>
  <Override ContentType="application/vnd.openxmlformats-officedocument.presentationml.slide+xml" PartName="/ppt/slides/slide110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124.xml"/>
  <Override ContentType="application/vnd.openxmlformats-officedocument.presentationml.slide+xml" PartName="/ppt/slides/slide83.xml"/>
  <Override ContentType="application/vnd.openxmlformats-officedocument.presentationml.slide+xml" PartName="/ppt/slides/slide106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119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126.xml"/>
  <Override ContentType="application/vnd.openxmlformats-officedocument.presentationml.slide+xml" PartName="/ppt/slides/slide109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117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128.xml"/>
  <Override ContentType="application/vnd.openxmlformats-officedocument.presentationml.slide+xml" PartName="/ppt/slides/slide92.xml"/>
  <Override ContentType="application/vnd.openxmlformats-officedocument.presentationml.slide+xml" PartName="/ppt/slides/slide115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  <p:sldId id="347" r:id="rId98"/>
    <p:sldId id="348" r:id="rId99"/>
    <p:sldId id="349" r:id="rId100"/>
    <p:sldId id="350" r:id="rId101"/>
    <p:sldId id="351" r:id="rId102"/>
    <p:sldId id="352" r:id="rId103"/>
    <p:sldId id="353" r:id="rId104"/>
    <p:sldId id="354" r:id="rId105"/>
    <p:sldId id="355" r:id="rId106"/>
    <p:sldId id="356" r:id="rId107"/>
    <p:sldId id="357" r:id="rId108"/>
    <p:sldId id="358" r:id="rId109"/>
    <p:sldId id="359" r:id="rId110"/>
    <p:sldId id="360" r:id="rId111"/>
    <p:sldId id="361" r:id="rId112"/>
    <p:sldId id="362" r:id="rId113"/>
    <p:sldId id="363" r:id="rId114"/>
    <p:sldId id="364" r:id="rId115"/>
    <p:sldId id="365" r:id="rId116"/>
    <p:sldId id="366" r:id="rId117"/>
    <p:sldId id="367" r:id="rId118"/>
    <p:sldId id="368" r:id="rId119"/>
    <p:sldId id="369" r:id="rId120"/>
    <p:sldId id="370" r:id="rId121"/>
    <p:sldId id="371" r:id="rId122"/>
    <p:sldId id="372" r:id="rId123"/>
    <p:sldId id="373" r:id="rId124"/>
    <p:sldId id="374" r:id="rId125"/>
    <p:sldId id="375" r:id="rId126"/>
    <p:sldId id="376" r:id="rId127"/>
    <p:sldId id="377" r:id="rId128"/>
    <p:sldId id="378" r:id="rId129"/>
    <p:sldId id="379" r:id="rId130"/>
    <p:sldId id="380" r:id="rId131"/>
    <p:sldId id="381" r:id="rId132"/>
    <p:sldId id="382" r:id="rId133"/>
    <p:sldId id="383" r:id="rId134"/>
  </p:sldIdLst>
  <p:sldSz cy="5143500" cx="9144000"/>
  <p:notesSz cx="6858000" cy="9144000"/>
  <p:embeddedFontLst>
    <p:embeddedFont>
      <p:font typeface="Montserrat SemiBold"/>
      <p:regular r:id="rId135"/>
      <p:bold r:id="rId136"/>
      <p:italic r:id="rId137"/>
      <p:boldItalic r:id="rId138"/>
    </p:embeddedFont>
    <p:embeddedFont>
      <p:font typeface="Montserrat"/>
      <p:regular r:id="rId139"/>
      <p:bold r:id="rId140"/>
      <p:italic r:id="rId141"/>
      <p:boldItalic r:id="rId1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534FE565-2143-47B3-98CA-D040500F6AAB}">
  <a:tblStyle styleId="{534FE565-2143-47B3-98CA-D040500F6AA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07" Type="http://schemas.openxmlformats.org/officeDocument/2006/relationships/slide" Target="slides/slide101.xml"/><Relationship Id="rId106" Type="http://schemas.openxmlformats.org/officeDocument/2006/relationships/slide" Target="slides/slide100.xml"/><Relationship Id="rId105" Type="http://schemas.openxmlformats.org/officeDocument/2006/relationships/slide" Target="slides/slide99.xml"/><Relationship Id="rId104" Type="http://schemas.openxmlformats.org/officeDocument/2006/relationships/slide" Target="slides/slide98.xml"/><Relationship Id="rId109" Type="http://schemas.openxmlformats.org/officeDocument/2006/relationships/slide" Target="slides/slide103.xml"/><Relationship Id="rId108" Type="http://schemas.openxmlformats.org/officeDocument/2006/relationships/slide" Target="slides/slide102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103" Type="http://schemas.openxmlformats.org/officeDocument/2006/relationships/slide" Target="slides/slide97.xml"/><Relationship Id="rId102" Type="http://schemas.openxmlformats.org/officeDocument/2006/relationships/slide" Target="slides/slide96.xml"/><Relationship Id="rId101" Type="http://schemas.openxmlformats.org/officeDocument/2006/relationships/slide" Target="slides/slide95.xml"/><Relationship Id="rId100" Type="http://schemas.openxmlformats.org/officeDocument/2006/relationships/slide" Target="slides/slide94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29" Type="http://schemas.openxmlformats.org/officeDocument/2006/relationships/slide" Target="slides/slide123.xml"/><Relationship Id="rId128" Type="http://schemas.openxmlformats.org/officeDocument/2006/relationships/slide" Target="slides/slide122.xml"/><Relationship Id="rId127" Type="http://schemas.openxmlformats.org/officeDocument/2006/relationships/slide" Target="slides/slide121.xml"/><Relationship Id="rId126" Type="http://schemas.openxmlformats.org/officeDocument/2006/relationships/slide" Target="slides/slide120.xml"/><Relationship Id="rId26" Type="http://schemas.openxmlformats.org/officeDocument/2006/relationships/slide" Target="slides/slide20.xml"/><Relationship Id="rId121" Type="http://schemas.openxmlformats.org/officeDocument/2006/relationships/slide" Target="slides/slide115.xml"/><Relationship Id="rId25" Type="http://schemas.openxmlformats.org/officeDocument/2006/relationships/slide" Target="slides/slide19.xml"/><Relationship Id="rId120" Type="http://schemas.openxmlformats.org/officeDocument/2006/relationships/slide" Target="slides/slide114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125" Type="http://schemas.openxmlformats.org/officeDocument/2006/relationships/slide" Target="slides/slide119.xml"/><Relationship Id="rId29" Type="http://schemas.openxmlformats.org/officeDocument/2006/relationships/slide" Target="slides/slide23.xml"/><Relationship Id="rId124" Type="http://schemas.openxmlformats.org/officeDocument/2006/relationships/slide" Target="slides/slide118.xml"/><Relationship Id="rId123" Type="http://schemas.openxmlformats.org/officeDocument/2006/relationships/slide" Target="slides/slide117.xml"/><Relationship Id="rId122" Type="http://schemas.openxmlformats.org/officeDocument/2006/relationships/slide" Target="slides/slide116.xml"/><Relationship Id="rId95" Type="http://schemas.openxmlformats.org/officeDocument/2006/relationships/slide" Target="slides/slide89.xml"/><Relationship Id="rId94" Type="http://schemas.openxmlformats.org/officeDocument/2006/relationships/slide" Target="slides/slide88.xml"/><Relationship Id="rId97" Type="http://schemas.openxmlformats.org/officeDocument/2006/relationships/slide" Target="slides/slide91.xml"/><Relationship Id="rId96" Type="http://schemas.openxmlformats.org/officeDocument/2006/relationships/slide" Target="slides/slide90.xml"/><Relationship Id="rId11" Type="http://schemas.openxmlformats.org/officeDocument/2006/relationships/slide" Target="slides/slide5.xml"/><Relationship Id="rId99" Type="http://schemas.openxmlformats.org/officeDocument/2006/relationships/slide" Target="slides/slide93.xml"/><Relationship Id="rId10" Type="http://schemas.openxmlformats.org/officeDocument/2006/relationships/slide" Target="slides/slide4.xml"/><Relationship Id="rId98" Type="http://schemas.openxmlformats.org/officeDocument/2006/relationships/slide" Target="slides/slide92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91" Type="http://schemas.openxmlformats.org/officeDocument/2006/relationships/slide" Target="slides/slide85.xml"/><Relationship Id="rId90" Type="http://schemas.openxmlformats.org/officeDocument/2006/relationships/slide" Target="slides/slide84.xml"/><Relationship Id="rId93" Type="http://schemas.openxmlformats.org/officeDocument/2006/relationships/slide" Target="slides/slide87.xml"/><Relationship Id="rId92" Type="http://schemas.openxmlformats.org/officeDocument/2006/relationships/slide" Target="slides/slide86.xml"/><Relationship Id="rId118" Type="http://schemas.openxmlformats.org/officeDocument/2006/relationships/slide" Target="slides/slide112.xml"/><Relationship Id="rId117" Type="http://schemas.openxmlformats.org/officeDocument/2006/relationships/slide" Target="slides/slide111.xml"/><Relationship Id="rId116" Type="http://schemas.openxmlformats.org/officeDocument/2006/relationships/slide" Target="slides/slide110.xml"/><Relationship Id="rId115" Type="http://schemas.openxmlformats.org/officeDocument/2006/relationships/slide" Target="slides/slide109.xml"/><Relationship Id="rId119" Type="http://schemas.openxmlformats.org/officeDocument/2006/relationships/slide" Target="slides/slide113.xml"/><Relationship Id="rId15" Type="http://schemas.openxmlformats.org/officeDocument/2006/relationships/slide" Target="slides/slide9.xml"/><Relationship Id="rId110" Type="http://schemas.openxmlformats.org/officeDocument/2006/relationships/slide" Target="slides/slide104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14" Type="http://schemas.openxmlformats.org/officeDocument/2006/relationships/slide" Target="slides/slide108.xml"/><Relationship Id="rId18" Type="http://schemas.openxmlformats.org/officeDocument/2006/relationships/slide" Target="slides/slide12.xml"/><Relationship Id="rId113" Type="http://schemas.openxmlformats.org/officeDocument/2006/relationships/slide" Target="slides/slide107.xml"/><Relationship Id="rId112" Type="http://schemas.openxmlformats.org/officeDocument/2006/relationships/slide" Target="slides/slide106.xml"/><Relationship Id="rId111" Type="http://schemas.openxmlformats.org/officeDocument/2006/relationships/slide" Target="slides/slide105.xml"/><Relationship Id="rId84" Type="http://schemas.openxmlformats.org/officeDocument/2006/relationships/slide" Target="slides/slide78.xml"/><Relationship Id="rId83" Type="http://schemas.openxmlformats.org/officeDocument/2006/relationships/slide" Target="slides/slide77.xml"/><Relationship Id="rId86" Type="http://schemas.openxmlformats.org/officeDocument/2006/relationships/slide" Target="slides/slide80.xml"/><Relationship Id="rId85" Type="http://schemas.openxmlformats.org/officeDocument/2006/relationships/slide" Target="slides/slide79.xml"/><Relationship Id="rId88" Type="http://schemas.openxmlformats.org/officeDocument/2006/relationships/slide" Target="slides/slide82.xml"/><Relationship Id="rId87" Type="http://schemas.openxmlformats.org/officeDocument/2006/relationships/slide" Target="slides/slide81.xml"/><Relationship Id="rId89" Type="http://schemas.openxmlformats.org/officeDocument/2006/relationships/slide" Target="slides/slide83.xml"/><Relationship Id="rId80" Type="http://schemas.openxmlformats.org/officeDocument/2006/relationships/slide" Target="slides/slide74.xml"/><Relationship Id="rId82" Type="http://schemas.openxmlformats.org/officeDocument/2006/relationships/slide" Target="slides/slide76.xml"/><Relationship Id="rId81" Type="http://schemas.openxmlformats.org/officeDocument/2006/relationships/slide" Target="slides/slide75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142" Type="http://schemas.openxmlformats.org/officeDocument/2006/relationships/font" Target="fonts/Montserrat-boldItalic.fntdata"/><Relationship Id="rId141" Type="http://schemas.openxmlformats.org/officeDocument/2006/relationships/font" Target="fonts/Montserrat-italic.fntdata"/><Relationship Id="rId140" Type="http://schemas.openxmlformats.org/officeDocument/2006/relationships/font" Target="fonts/Montserrat-bold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75" Type="http://schemas.openxmlformats.org/officeDocument/2006/relationships/slide" Target="slides/slide69.xml"/><Relationship Id="rId74" Type="http://schemas.openxmlformats.org/officeDocument/2006/relationships/slide" Target="slides/slide68.xml"/><Relationship Id="rId77" Type="http://schemas.openxmlformats.org/officeDocument/2006/relationships/slide" Target="slides/slide71.xml"/><Relationship Id="rId76" Type="http://schemas.openxmlformats.org/officeDocument/2006/relationships/slide" Target="slides/slide70.xml"/><Relationship Id="rId79" Type="http://schemas.openxmlformats.org/officeDocument/2006/relationships/slide" Target="slides/slide73.xml"/><Relationship Id="rId78" Type="http://schemas.openxmlformats.org/officeDocument/2006/relationships/slide" Target="slides/slide72.xml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139" Type="http://schemas.openxmlformats.org/officeDocument/2006/relationships/font" Target="fonts/Montserrat-regular.fntdata"/><Relationship Id="rId138" Type="http://schemas.openxmlformats.org/officeDocument/2006/relationships/font" Target="fonts/MontserratSemiBold-boldItalic.fntdata"/><Relationship Id="rId137" Type="http://schemas.openxmlformats.org/officeDocument/2006/relationships/font" Target="fonts/MontserratSemiBold-italic.fntdata"/><Relationship Id="rId132" Type="http://schemas.openxmlformats.org/officeDocument/2006/relationships/slide" Target="slides/slide126.xml"/><Relationship Id="rId131" Type="http://schemas.openxmlformats.org/officeDocument/2006/relationships/slide" Target="slides/slide125.xml"/><Relationship Id="rId130" Type="http://schemas.openxmlformats.org/officeDocument/2006/relationships/slide" Target="slides/slide124.xml"/><Relationship Id="rId136" Type="http://schemas.openxmlformats.org/officeDocument/2006/relationships/font" Target="fonts/MontserratSemiBold-bold.fntdata"/><Relationship Id="rId135" Type="http://schemas.openxmlformats.org/officeDocument/2006/relationships/font" Target="fonts/MontserratSemiBold-regular.fntdata"/><Relationship Id="rId134" Type="http://schemas.openxmlformats.org/officeDocument/2006/relationships/slide" Target="slides/slide128.xml"/><Relationship Id="rId133" Type="http://schemas.openxmlformats.org/officeDocument/2006/relationships/slide" Target="slides/slide127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66" Type="http://schemas.openxmlformats.org/officeDocument/2006/relationships/slide" Target="slides/slide60.xml"/><Relationship Id="rId65" Type="http://schemas.openxmlformats.org/officeDocument/2006/relationships/slide" Target="slides/slide59.xml"/><Relationship Id="rId68" Type="http://schemas.openxmlformats.org/officeDocument/2006/relationships/slide" Target="slides/slide62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69" Type="http://schemas.openxmlformats.org/officeDocument/2006/relationships/slide" Target="slides/slide6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55" Type="http://schemas.openxmlformats.org/officeDocument/2006/relationships/slide" Target="slides/slide49.xml"/><Relationship Id="rId54" Type="http://schemas.openxmlformats.org/officeDocument/2006/relationships/slide" Target="slides/slide48.xml"/><Relationship Id="rId57" Type="http://schemas.openxmlformats.org/officeDocument/2006/relationships/slide" Target="slides/slide51.xml"/><Relationship Id="rId56" Type="http://schemas.openxmlformats.org/officeDocument/2006/relationships/slide" Target="slides/slide50.xml"/><Relationship Id="rId59" Type="http://schemas.openxmlformats.org/officeDocument/2006/relationships/slide" Target="slides/slide53.xml"/><Relationship Id="rId58" Type="http://schemas.openxmlformats.org/officeDocument/2006/relationships/slide" Target="slides/slide5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005ad58b1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005ad58b1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0034f85f07_0_6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30034f85f07_0_6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g30034f85f07_0_4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2" name="Google Shape;752;g30034f85f07_0_4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g30034f85f07_0_4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9" name="Google Shape;759;g30034f85f07_0_4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g30034f85f07_0_4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7" name="Google Shape;767;g30034f85f07_0_4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g30034f85f07_0_4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5" name="Google Shape;775;g30034f85f07_0_4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g30034f85f07_0_4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3" name="Google Shape;783;g30034f85f07_0_4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g30034f85f07_0_4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1" name="Google Shape;791;g30034f85f07_0_4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g30034f85f07_0_4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0" name="Google Shape;800;g30034f85f07_0_4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g30034f85f07_0_4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8" name="Google Shape;808;g30034f85f07_0_4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g30034f85f07_0_4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6" name="Google Shape;816;g30034f85f07_0_4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2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g30034f85f07_0_4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4" name="Google Shape;824;g30034f85f07_0_4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0034f85f07_0_6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30034f85f07_0_6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0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g30034f85f07_1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2" name="Google Shape;832;g30034f85f07_1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8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g30034f85f07_1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0" name="Google Shape;840;g30034f85f07_1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6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g30034f85f07_1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8" name="Google Shape;848;g30034f85f07_1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4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g30034f85f07_1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6" name="Google Shape;856;g30034f85f07_1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2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g30034f85f07_0_5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4" name="Google Shape;864;g30034f85f07_0_5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g30034f85f07_0_5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2" name="Google Shape;872;g30034f85f07_0_5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g30034f85f07_0_5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0" name="Google Shape;880;g30034f85f07_0_5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6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g30034f85f07_0_5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8" name="Google Shape;888;g30034f85f07_0_5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g30034f85f07_1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6" name="Google Shape;896;g30034f85f07_1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g30034f85f07_0_5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3" name="Google Shape;903;g30034f85f07_0_5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0034f85f07_0_6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0034f85f07_0_6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9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g30034f85f07_0_6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1" name="Google Shape;911;g30034f85f07_0_6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7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g3005915cfac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9" name="Google Shape;919;g3005915cfac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g30034f85f07_1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8" name="Google Shape;928;g30034f85f07_1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4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g30034f85f07_1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6" name="Google Shape;936;g30034f85f07_1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2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943;g30034f85f07_1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4" name="Google Shape;944;g30034f85f07_1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0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Google Shape;951;g30034f85f07_1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2" name="Google Shape;952;g30034f85f07_1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8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Google Shape;959;g30034f85f07_2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0" name="Google Shape;960;g30034f85f07_2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g30034f85f07_1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8" name="Google Shape;968;g30034f85f07_1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3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Google Shape;974;g30034f85f07_1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5" name="Google Shape;975;g30034f85f07_1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30034f85f07_0_6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30034f85f07_0_6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0034f85f07_0_3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0034f85f07_0_3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0034f85f07_2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30034f85f07_2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30034f85f07_0_3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30034f85f07_0_3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0034f85f07_1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30034f85f07_1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30034f85f07_1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30034f85f07_1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30034f85f07_1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30034f85f07_1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30034f85f0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30034f85f0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30034f85f07_1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30034f85f07_1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0034f85f07_0_3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30034f85f07_0_3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30034f85f07_1_2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30034f85f07_1_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0034f85f07_1_2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30034f85f07_1_2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30034f85f07_1_2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30034f85f07_1_2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30034f85f07_1_2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30034f85f07_1_2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30034f85f07_1_2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30034f85f07_1_2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30034f85f07_1_3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30034f85f07_1_3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30034f85f07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30034f85f07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30034f85f07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30034f85f07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0034f85f07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0034f85f07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30034f85f07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30034f85f07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30034f85f07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30034f85f07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30034f85f07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30034f85f07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30034f85f07_0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30034f85f07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30034f85f07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30034f85f07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30034f85f07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30034f85f07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30034f85f07_0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30034f85f07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30034f85f07_0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30034f85f07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30034f85f07_0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30034f85f07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30034f85f07_0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30034f85f07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30034f85f07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30034f85f07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30034f85f07_0_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30034f85f07_0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30034f85f07_0_1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30034f85f07_0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30034f85f07_0_2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30034f85f07_0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30034f85f07_0_3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30034f85f07_0_3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30034f85f07_0_5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30034f85f07_0_5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30034f85f07_0_5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30034f85f07_0_5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30034f85f07_0_5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30034f85f07_0_5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30034f85f07_0_5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30034f85f07_0_5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30034f85f07_0_5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30034f85f07_0_5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30034f85f07_0_5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30034f85f07_0_5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30034f85f07_0_3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30034f85f07_0_3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30034f85f07_0_3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30034f85f07_0_3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30034f85f07_0_5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30034f85f07_0_5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30034f85f07_0_6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30034f85f07_0_6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30034f85f07_0_6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30034f85f07_0_6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30034f85f07_1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30034f85f07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30034f85f07_1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30034f85f07_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30034f85f07_1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30034f85f07_1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30034f85f07_1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30034f85f07_1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30034f85f07_1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30034f85f07_1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30034f85f07_1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30034f85f07_1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ffdfa63c1b_0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ffdfa63c1b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30034f85f07_0_3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30034f85f07_0_3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30034f85f07_0_3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30034f85f07_0_3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30034f85f07_2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30034f85f07_2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30034f85f07_2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30034f85f07_2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30034f85f07_2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30034f85f07_2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30034f85f07_2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Google Shape;507;g30034f85f07_2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30034f85f07_2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Google Shape;514;g30034f85f07_2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30034f85f07_2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30034f85f07_2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30034f85f07_0_2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30034f85f07_0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30034f85f07_0_2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30034f85f07_0_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0034f85f07_1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30034f85f07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30034f85f07_0_2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30034f85f07_0_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30034f85f07_0_2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30034f85f07_0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30034f85f07_0_2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30034f85f07_0_2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30034f85f07_0_2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3" name="Google Shape;563;g30034f85f07_0_2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30034f85f07_0_2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30034f85f07_0_2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30034f85f07_0_3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Google Shape;577;g30034f85f07_0_3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30034f85f07_0_3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4" name="Google Shape;584;g30034f85f07_0_3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30034f85f07_0_3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30034f85f07_0_3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30034f85f07_0_2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30034f85f07_0_2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30034f85f07_1_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5" name="Google Shape;605;g30034f85f07_1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30034f85f07_0_3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30034f85f07_0_3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30034f85f07_1_2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2" name="Google Shape;612;g30034f85f07_1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30034f85f07_1_2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" name="Google Shape;619;g30034f85f07_1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30034f85f07_1_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6" name="Google Shape;626;g30034f85f07_1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g30034f85f07_1_2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3" name="Google Shape;633;g30034f85f07_1_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g30034f85f07_1_2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0" name="Google Shape;640;g30034f85f07_1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30034f85f07_1_2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7" name="Google Shape;647;g30034f85f07_1_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30034f85f07_1_2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4" name="Google Shape;654;g30034f85f07_1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30034f85f07_0_3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1" name="Google Shape;661;g30034f85f07_0_3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g30034f85f07_0_2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8" name="Google Shape;668;g30034f85f07_0_2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g30034f85f07_0_4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5" name="Google Shape;675;g30034f85f07_0_4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0034f85f07_0_6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30034f85f07_0_6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30034f85f07_1_2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2" name="Google Shape;682;g30034f85f07_1_2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g30034f85f07_1_2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9" name="Google Shape;689;g30034f85f07_1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30034f85f07_1_2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6" name="Google Shape;696;g30034f85f07_1_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g30034f85f07_1_2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3" name="Google Shape;703;g30034f85f07_1_2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30034f85f07_0_3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Google Shape;710;g30034f85f07_0_3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g30034f85f07_0_4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7" name="Google Shape;717;g30034f85f07_0_4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g30034f85f07_0_2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4" name="Google Shape;724;g30034f85f07_0_2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g30034f85f07_0_2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1" name="Google Shape;731;g30034f85f07_0_2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g30034f85f07_0_3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8" name="Google Shape;738;g30034f85f07_0_3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g30034f85f07_0_4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5" name="Google Shape;745;g30034f85f07_0_4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0.xml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1.xml"/><Relationship Id="rId3" Type="http://schemas.openxmlformats.org/officeDocument/2006/relationships/image" Target="../media/image8.png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2.xml"/><Relationship Id="rId3" Type="http://schemas.openxmlformats.org/officeDocument/2006/relationships/image" Target="../media/image7.png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3.xml"/><Relationship Id="rId3" Type="http://schemas.openxmlformats.org/officeDocument/2006/relationships/image" Target="../media/image7.png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4.xml"/><Relationship Id="rId3" Type="http://schemas.openxmlformats.org/officeDocument/2006/relationships/image" Target="../media/image19.png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5.xml"/><Relationship Id="rId3" Type="http://schemas.openxmlformats.org/officeDocument/2006/relationships/image" Target="../media/image9.png"/><Relationship Id="rId4" Type="http://schemas.openxmlformats.org/officeDocument/2006/relationships/image" Target="../media/image1.png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6.xml"/><Relationship Id="rId3" Type="http://schemas.openxmlformats.org/officeDocument/2006/relationships/image" Target="../media/image6.png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7.xml"/><Relationship Id="rId3" Type="http://schemas.openxmlformats.org/officeDocument/2006/relationships/image" Target="../media/image3.png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8.xml"/><Relationship Id="rId3" Type="http://schemas.openxmlformats.org/officeDocument/2006/relationships/image" Target="../media/image23.png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9.xml"/><Relationship Id="rId3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0.xml"/><Relationship Id="rId3" Type="http://schemas.openxmlformats.org/officeDocument/2006/relationships/image" Target="../media/image5.png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1.xml"/><Relationship Id="rId3" Type="http://schemas.openxmlformats.org/officeDocument/2006/relationships/image" Target="../media/image10.png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2.xml"/><Relationship Id="rId3" Type="http://schemas.openxmlformats.org/officeDocument/2006/relationships/image" Target="../media/image11.png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3.xml"/><Relationship Id="rId3" Type="http://schemas.openxmlformats.org/officeDocument/2006/relationships/image" Target="../media/image21.png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4.xml"/><Relationship Id="rId3" Type="http://schemas.openxmlformats.org/officeDocument/2006/relationships/image" Target="../media/image14.png"/></Relationships>
</file>

<file path=ppt/slides/_rels/slide1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5.xml"/><Relationship Id="rId3" Type="http://schemas.openxmlformats.org/officeDocument/2006/relationships/image" Target="../media/image18.png"/></Relationships>
</file>

<file path=ppt/slides/_rels/slide1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6.xml"/><Relationship Id="rId3" Type="http://schemas.openxmlformats.org/officeDocument/2006/relationships/image" Target="../media/image16.png"/></Relationships>
</file>

<file path=ppt/slides/_rels/slide1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7.xml"/><Relationship Id="rId3" Type="http://schemas.openxmlformats.org/officeDocument/2006/relationships/image" Target="../media/image28.png"/></Relationships>
</file>

<file path=ppt/slides/_rels/slide1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8.xml"/></Relationships>
</file>

<file path=ppt/slides/_rels/slide1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9.xml"/><Relationship Id="rId3" Type="http://schemas.openxmlformats.org/officeDocument/2006/relationships/image" Target="../media/image2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0.xml"/><Relationship Id="rId3" Type="http://schemas.openxmlformats.org/officeDocument/2006/relationships/image" Target="../media/image24.png"/></Relationships>
</file>

<file path=ppt/slides/_rels/slide1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1.xml"/><Relationship Id="rId3" Type="http://schemas.openxmlformats.org/officeDocument/2006/relationships/image" Target="../media/image24.png"/><Relationship Id="rId4" Type="http://schemas.openxmlformats.org/officeDocument/2006/relationships/image" Target="../media/image30.png"/></Relationships>
</file>

<file path=ppt/slides/_rels/slide1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2.xml"/><Relationship Id="rId3" Type="http://schemas.openxmlformats.org/officeDocument/2006/relationships/image" Target="../media/image29.png"/></Relationships>
</file>

<file path=ppt/slides/_rels/slide1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3.xml"/><Relationship Id="rId3" Type="http://schemas.openxmlformats.org/officeDocument/2006/relationships/image" Target="../media/image27.png"/></Relationships>
</file>

<file path=ppt/slides/_rels/slide1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4.xml"/><Relationship Id="rId3" Type="http://schemas.openxmlformats.org/officeDocument/2006/relationships/image" Target="../media/image31.png"/></Relationships>
</file>

<file path=ppt/slides/_rels/slide1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5.xml"/><Relationship Id="rId3" Type="http://schemas.openxmlformats.org/officeDocument/2006/relationships/image" Target="../media/image25.png"/></Relationships>
</file>

<file path=ppt/slides/_rels/slide1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6.xml"/><Relationship Id="rId3" Type="http://schemas.openxmlformats.org/officeDocument/2006/relationships/image" Target="../media/image32.png"/></Relationships>
</file>

<file path=ppt/slides/_rels/slide1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7.xml"/></Relationships>
</file>

<file path=ppt/slides/_rels/slide1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8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3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2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7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0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3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5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3.xml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4.xm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5.xml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6.xml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7.xml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8.xml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0.xml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1.xml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2.xml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3.xml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4.xml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5.xml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6.xml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7.xml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8.xml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9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0.xml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1.xml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2.xml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3.xml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4.xml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5.xml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6.xml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7.xml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8.xml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 rot="5400000">
            <a:off x="2003700" y="-2004300"/>
            <a:ext cx="5136600" cy="9159300"/>
          </a:xfrm>
          <a:prstGeom prst="rect">
            <a:avLst/>
          </a:prstGeom>
          <a:solidFill>
            <a:srgbClr val="CFE2F3">
              <a:alpha val="677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3"/>
          <p:cNvSpPr/>
          <p:nvPr/>
        </p:nvSpPr>
        <p:spPr>
          <a:xfrm>
            <a:off x="-7650" y="954300"/>
            <a:ext cx="9159300" cy="2909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13"/>
          <p:cNvSpPr txBox="1"/>
          <p:nvPr>
            <p:ph type="title"/>
          </p:nvPr>
        </p:nvSpPr>
        <p:spPr>
          <a:xfrm>
            <a:off x="311700" y="1442100"/>
            <a:ext cx="8520600" cy="21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4800">
                <a:solidFill>
                  <a:srgbClr val="0F407E"/>
                </a:solidFill>
                <a:latin typeface="Montserrat"/>
                <a:ea typeface="Montserrat"/>
                <a:cs typeface="Montserrat"/>
                <a:sym typeface="Montserrat"/>
              </a:rPr>
              <a:t>BACS2163 SOFTWARE ENGINEERING</a:t>
            </a:r>
            <a:endParaRPr b="1" sz="4800">
              <a:solidFill>
                <a:srgbClr val="0F407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2400">
                <a:solidFill>
                  <a:srgbClr val="0F407E"/>
                </a:solidFill>
                <a:latin typeface="Montserrat"/>
                <a:ea typeface="Montserrat"/>
                <a:cs typeface="Montserrat"/>
                <a:sym typeface="Montserrat"/>
              </a:rPr>
              <a:t>Online Food Ordering System: Sushi Mentai</a:t>
            </a:r>
            <a:endParaRPr b="1" sz="2400">
              <a:solidFill>
                <a:srgbClr val="0F407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7" name="Google Shape;57;p13"/>
          <p:cNvSpPr txBox="1"/>
          <p:nvPr>
            <p:ph idx="1" type="body"/>
          </p:nvPr>
        </p:nvSpPr>
        <p:spPr>
          <a:xfrm>
            <a:off x="5212080" y="3931920"/>
            <a:ext cx="1591800" cy="95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Ong Yi Xin</a:t>
            </a:r>
            <a:endParaRPr sz="200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lnSpc>
                <a:spcPct val="100000"/>
              </a:lnSpc>
              <a:spcBef>
                <a:spcPts val="2000"/>
              </a:spcBef>
              <a:spcAft>
                <a:spcPts val="2000"/>
              </a:spcAft>
              <a:buNone/>
            </a:pPr>
            <a:r>
              <a:rPr lang="en" sz="200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Ng Ian Kai</a:t>
            </a:r>
            <a:endParaRPr sz="200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58" name="Google Shape;58;p13"/>
          <p:cNvSpPr txBox="1"/>
          <p:nvPr>
            <p:ph idx="1" type="body"/>
          </p:nvPr>
        </p:nvSpPr>
        <p:spPr>
          <a:xfrm>
            <a:off x="6812700" y="3931920"/>
            <a:ext cx="1852800" cy="95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2000"/>
              </a:spcBef>
              <a:spcAft>
                <a:spcPts val="0"/>
              </a:spcAft>
              <a:buSzPts val="1018"/>
              <a:buNone/>
            </a:pPr>
            <a:r>
              <a:rPr lang="en" sz="200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Chia Ming Yi</a:t>
            </a:r>
            <a:endParaRPr sz="200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lnSpc>
                <a:spcPct val="80000"/>
              </a:lnSpc>
              <a:spcBef>
                <a:spcPts val="2000"/>
              </a:spcBef>
              <a:spcAft>
                <a:spcPts val="2000"/>
              </a:spcAft>
              <a:buSzPts val="1018"/>
              <a:buNone/>
            </a:pPr>
            <a:r>
              <a:rPr lang="en" sz="200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Lim Jun Wei</a:t>
            </a:r>
            <a:endParaRPr sz="200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59" name="Google Shape;59;p13"/>
          <p:cNvSpPr txBox="1"/>
          <p:nvPr>
            <p:ph idx="1" type="body"/>
          </p:nvPr>
        </p:nvSpPr>
        <p:spPr>
          <a:xfrm>
            <a:off x="4050875" y="3931925"/>
            <a:ext cx="1161300" cy="95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2000"/>
              </a:spcBef>
              <a:spcAft>
                <a:spcPts val="2000"/>
              </a:spcAft>
              <a:buSzPts val="1018"/>
              <a:buNone/>
            </a:pPr>
            <a:r>
              <a:rPr lang="en" sz="200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RSD G5</a:t>
            </a:r>
            <a:endParaRPr sz="200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2"/>
          <p:cNvSpPr/>
          <p:nvPr/>
        </p:nvSpPr>
        <p:spPr>
          <a:xfrm rot="5400000">
            <a:off x="2458500" y="-1549650"/>
            <a:ext cx="4227000" cy="9159300"/>
          </a:xfrm>
          <a:prstGeom prst="rect">
            <a:avLst/>
          </a:prstGeom>
          <a:solidFill>
            <a:srgbClr val="CFE2F3">
              <a:alpha val="677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F407E"/>
              </a:buClr>
              <a:buSzPts val="2000"/>
              <a:buFont typeface="Montserrat SemiBold"/>
              <a:buChar char="●"/>
            </a:pPr>
            <a:r>
              <a:rPr lang="en" sz="200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No dedicated online support system.</a:t>
            </a:r>
            <a:endParaRPr sz="200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F407E"/>
              </a:buClr>
              <a:buSzPts val="2000"/>
              <a:buFont typeface="Montserrat SemiBold"/>
              <a:buChar char="●"/>
            </a:pPr>
            <a:r>
              <a:rPr lang="en" sz="200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Delays in resolving issues and answering queries.</a:t>
            </a:r>
            <a:endParaRPr sz="200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F407E"/>
              </a:buClr>
              <a:buSzPts val="2000"/>
              <a:buFont typeface="Montserrat SemiBold"/>
              <a:buChar char="●"/>
            </a:pPr>
            <a:r>
              <a:rPr lang="en" sz="200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Lack of feedback tracking leads to unresolved problems.</a:t>
            </a:r>
            <a:endParaRPr sz="200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F407E"/>
              </a:buClr>
              <a:buSzPts val="2000"/>
              <a:buFont typeface="Montserrat SemiBold"/>
              <a:buChar char="●"/>
            </a:pPr>
            <a:r>
              <a:rPr lang="en" sz="200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Customers feel neglected, reducing satisfaction and loyalty.</a:t>
            </a:r>
            <a:endParaRPr sz="200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24" name="Google Shape;124;p22"/>
          <p:cNvSpPr txBox="1"/>
          <p:nvPr>
            <p:ph type="title"/>
          </p:nvPr>
        </p:nvSpPr>
        <p:spPr>
          <a:xfrm>
            <a:off x="311700" y="194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2520">
                <a:solidFill>
                  <a:srgbClr val="0F407E"/>
                </a:solidFill>
                <a:latin typeface="Montserrat"/>
                <a:ea typeface="Montserrat"/>
                <a:cs typeface="Montserrat"/>
                <a:sym typeface="Montserrat"/>
              </a:rPr>
              <a:t>Inadequate Customer Support</a:t>
            </a:r>
            <a:endParaRPr b="1" sz="2520">
              <a:solidFill>
                <a:srgbClr val="0F407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112"/>
          <p:cNvSpPr/>
          <p:nvPr/>
        </p:nvSpPr>
        <p:spPr>
          <a:xfrm rot="5400000">
            <a:off x="2003700" y="-2004300"/>
            <a:ext cx="5136600" cy="9159300"/>
          </a:xfrm>
          <a:prstGeom prst="rect">
            <a:avLst/>
          </a:prstGeom>
          <a:solidFill>
            <a:srgbClr val="CFE2F3">
              <a:alpha val="677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5" name="Google Shape;755;p112"/>
          <p:cNvSpPr/>
          <p:nvPr/>
        </p:nvSpPr>
        <p:spPr>
          <a:xfrm>
            <a:off x="-7650" y="954300"/>
            <a:ext cx="9159300" cy="3234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6" name="Google Shape;756;p112"/>
          <p:cNvSpPr txBox="1"/>
          <p:nvPr>
            <p:ph type="title"/>
          </p:nvPr>
        </p:nvSpPr>
        <p:spPr>
          <a:xfrm>
            <a:off x="311700" y="1823100"/>
            <a:ext cx="8520600" cy="150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4800">
                <a:solidFill>
                  <a:srgbClr val="0F407E"/>
                </a:solidFill>
                <a:latin typeface="Montserrat"/>
                <a:ea typeface="Montserrat"/>
                <a:cs typeface="Montserrat"/>
                <a:sym typeface="Montserrat"/>
              </a:rPr>
              <a:t>3.3 Test Case</a:t>
            </a:r>
            <a:endParaRPr b="1" sz="4800">
              <a:solidFill>
                <a:srgbClr val="0F407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13"/>
          <p:cNvSpPr/>
          <p:nvPr/>
        </p:nvSpPr>
        <p:spPr>
          <a:xfrm rot="5400000">
            <a:off x="2458500" y="-1549650"/>
            <a:ext cx="4227000" cy="9159300"/>
          </a:xfrm>
          <a:prstGeom prst="rect">
            <a:avLst/>
          </a:prstGeom>
          <a:solidFill>
            <a:srgbClr val="CFE2F3">
              <a:alpha val="677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2" name="Google Shape;762;p113"/>
          <p:cNvSpPr txBox="1"/>
          <p:nvPr>
            <p:ph idx="1" type="body"/>
          </p:nvPr>
        </p:nvSpPr>
        <p:spPr>
          <a:xfrm>
            <a:off x="311700" y="13218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F407E"/>
              </a:buClr>
              <a:buSzPts val="2000"/>
              <a:buFont typeface="Montserrat SemiBold"/>
              <a:buChar char="●"/>
            </a:pPr>
            <a:r>
              <a:rPr lang="en" sz="200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Positive Test Case</a:t>
            </a:r>
            <a:endParaRPr sz="200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2000"/>
              </a:spcBef>
              <a:spcAft>
                <a:spcPts val="2000"/>
              </a:spcAft>
              <a:buNone/>
            </a:pPr>
            <a:r>
              <a:t/>
            </a:r>
            <a:endParaRPr sz="200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763" name="Google Shape;763;p113"/>
          <p:cNvSpPr txBox="1"/>
          <p:nvPr>
            <p:ph type="title"/>
          </p:nvPr>
        </p:nvSpPr>
        <p:spPr>
          <a:xfrm>
            <a:off x="311700" y="194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520">
                <a:solidFill>
                  <a:srgbClr val="0F407E"/>
                </a:solidFill>
                <a:latin typeface="Montserrat"/>
                <a:ea typeface="Montserrat"/>
                <a:cs typeface="Montserrat"/>
                <a:sym typeface="Montserrat"/>
              </a:rPr>
              <a:t>Add To Cart (Ong Yi Xin)</a:t>
            </a:r>
            <a:endParaRPr b="1" sz="2520">
              <a:solidFill>
                <a:srgbClr val="0F407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64" name="Google Shape;764;p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94237" y="2008700"/>
            <a:ext cx="4114800" cy="29260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p114"/>
          <p:cNvSpPr/>
          <p:nvPr/>
        </p:nvSpPr>
        <p:spPr>
          <a:xfrm rot="5400000">
            <a:off x="2458500" y="-1549650"/>
            <a:ext cx="4227000" cy="9159300"/>
          </a:xfrm>
          <a:prstGeom prst="rect">
            <a:avLst/>
          </a:prstGeom>
          <a:solidFill>
            <a:srgbClr val="CFE2F3">
              <a:alpha val="677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0" name="Google Shape;770;p114"/>
          <p:cNvSpPr txBox="1"/>
          <p:nvPr>
            <p:ph idx="1" type="body"/>
          </p:nvPr>
        </p:nvSpPr>
        <p:spPr>
          <a:xfrm>
            <a:off x="311700" y="13218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F407E"/>
              </a:buClr>
              <a:buSzPts val="2000"/>
              <a:buFont typeface="Montserrat SemiBold"/>
              <a:buChar char="●"/>
            </a:pPr>
            <a:r>
              <a:rPr lang="en" sz="200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Negative </a:t>
            </a:r>
            <a:r>
              <a:rPr lang="en" sz="200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Test Case</a:t>
            </a:r>
            <a:endParaRPr sz="200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2000"/>
              </a:spcBef>
              <a:spcAft>
                <a:spcPts val="2000"/>
              </a:spcAft>
              <a:buNone/>
            </a:pPr>
            <a:r>
              <a:t/>
            </a:r>
            <a:endParaRPr sz="200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771" name="Google Shape;771;p114"/>
          <p:cNvSpPr txBox="1"/>
          <p:nvPr>
            <p:ph type="title"/>
          </p:nvPr>
        </p:nvSpPr>
        <p:spPr>
          <a:xfrm>
            <a:off x="311700" y="194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520">
                <a:solidFill>
                  <a:srgbClr val="0F407E"/>
                </a:solidFill>
                <a:latin typeface="Montserrat"/>
                <a:ea typeface="Montserrat"/>
                <a:cs typeface="Montserrat"/>
                <a:sym typeface="Montserrat"/>
              </a:rPr>
              <a:t>Add To Cart (Ong Yi Xin)</a:t>
            </a:r>
            <a:endParaRPr b="1" sz="2520">
              <a:solidFill>
                <a:srgbClr val="0F407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72" name="Google Shape;772;p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96896" y="2011680"/>
            <a:ext cx="4114800" cy="29260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115"/>
          <p:cNvSpPr/>
          <p:nvPr/>
        </p:nvSpPr>
        <p:spPr>
          <a:xfrm rot="5400000">
            <a:off x="2458500" y="-1549650"/>
            <a:ext cx="4227000" cy="9159300"/>
          </a:xfrm>
          <a:prstGeom prst="rect">
            <a:avLst/>
          </a:prstGeom>
          <a:solidFill>
            <a:srgbClr val="CFE2F3">
              <a:alpha val="677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8" name="Google Shape;778;p115"/>
          <p:cNvSpPr txBox="1"/>
          <p:nvPr>
            <p:ph idx="1" type="body"/>
          </p:nvPr>
        </p:nvSpPr>
        <p:spPr>
          <a:xfrm>
            <a:off x="311700" y="13218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F407E"/>
              </a:buClr>
              <a:buSzPts val="2000"/>
              <a:buFont typeface="Montserrat SemiBold"/>
              <a:buChar char="●"/>
            </a:pPr>
            <a:r>
              <a:rPr lang="en" sz="200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Negative Test Case</a:t>
            </a:r>
            <a:endParaRPr sz="200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2000"/>
              </a:spcBef>
              <a:spcAft>
                <a:spcPts val="2000"/>
              </a:spcAft>
              <a:buNone/>
            </a:pPr>
            <a:r>
              <a:t/>
            </a:r>
            <a:endParaRPr sz="200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779" name="Google Shape;779;p115"/>
          <p:cNvSpPr txBox="1"/>
          <p:nvPr>
            <p:ph type="title"/>
          </p:nvPr>
        </p:nvSpPr>
        <p:spPr>
          <a:xfrm>
            <a:off x="311700" y="194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520">
                <a:solidFill>
                  <a:srgbClr val="0F407E"/>
                </a:solidFill>
                <a:latin typeface="Montserrat"/>
                <a:ea typeface="Montserrat"/>
                <a:cs typeface="Montserrat"/>
                <a:sym typeface="Montserrat"/>
              </a:rPr>
              <a:t>Add To Cart (Ong Yi Xin)</a:t>
            </a:r>
            <a:endParaRPr b="1" sz="2520">
              <a:solidFill>
                <a:srgbClr val="0F407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80" name="Google Shape;780;p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96896" y="2011680"/>
            <a:ext cx="4114800" cy="29260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16"/>
          <p:cNvSpPr/>
          <p:nvPr/>
        </p:nvSpPr>
        <p:spPr>
          <a:xfrm rot="5400000">
            <a:off x="2458500" y="-1549650"/>
            <a:ext cx="4227000" cy="9159300"/>
          </a:xfrm>
          <a:prstGeom prst="rect">
            <a:avLst/>
          </a:prstGeom>
          <a:solidFill>
            <a:srgbClr val="CFE2F3">
              <a:alpha val="677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6" name="Google Shape;786;p116"/>
          <p:cNvSpPr txBox="1"/>
          <p:nvPr>
            <p:ph idx="1" type="body"/>
          </p:nvPr>
        </p:nvSpPr>
        <p:spPr>
          <a:xfrm>
            <a:off x="311700" y="13218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F407E"/>
              </a:buClr>
              <a:buSzPts val="2000"/>
              <a:buFont typeface="Montserrat SemiBold"/>
              <a:buChar char="●"/>
            </a:pPr>
            <a:r>
              <a:rPr lang="en" sz="200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Positive </a:t>
            </a:r>
            <a:r>
              <a:rPr lang="en" sz="200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Test Case</a:t>
            </a:r>
            <a:endParaRPr sz="200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2000"/>
              </a:spcBef>
              <a:spcAft>
                <a:spcPts val="2000"/>
              </a:spcAft>
              <a:buNone/>
            </a:pPr>
            <a:r>
              <a:t/>
            </a:r>
            <a:endParaRPr sz="200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787" name="Google Shape;787;p116"/>
          <p:cNvSpPr txBox="1"/>
          <p:nvPr>
            <p:ph type="title"/>
          </p:nvPr>
        </p:nvSpPr>
        <p:spPr>
          <a:xfrm>
            <a:off x="311700" y="194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520">
                <a:solidFill>
                  <a:srgbClr val="0F407E"/>
                </a:solidFill>
                <a:latin typeface="Montserrat"/>
                <a:ea typeface="Montserrat"/>
                <a:cs typeface="Montserrat"/>
                <a:sym typeface="Montserrat"/>
              </a:rPr>
              <a:t>Schedule Delivery Time</a:t>
            </a:r>
            <a:r>
              <a:rPr b="1" lang="en" sz="2520">
                <a:solidFill>
                  <a:srgbClr val="0F407E"/>
                </a:solidFill>
                <a:latin typeface="Montserrat"/>
                <a:ea typeface="Montserrat"/>
                <a:cs typeface="Montserrat"/>
                <a:sym typeface="Montserrat"/>
              </a:rPr>
              <a:t> (Ong Yi Xin)</a:t>
            </a:r>
            <a:endParaRPr b="1" sz="2520">
              <a:solidFill>
                <a:srgbClr val="0F407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88" name="Google Shape;788;p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96896" y="2011680"/>
            <a:ext cx="4114800" cy="29260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p117"/>
          <p:cNvSpPr/>
          <p:nvPr/>
        </p:nvSpPr>
        <p:spPr>
          <a:xfrm rot="5400000">
            <a:off x="2458500" y="-1549650"/>
            <a:ext cx="4227000" cy="9159300"/>
          </a:xfrm>
          <a:prstGeom prst="rect">
            <a:avLst/>
          </a:prstGeom>
          <a:solidFill>
            <a:srgbClr val="CFE2F3">
              <a:alpha val="677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4" name="Google Shape;794;p117"/>
          <p:cNvSpPr txBox="1"/>
          <p:nvPr>
            <p:ph idx="1" type="body"/>
          </p:nvPr>
        </p:nvSpPr>
        <p:spPr>
          <a:xfrm>
            <a:off x="311700" y="13218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F407E"/>
              </a:buClr>
              <a:buSzPts val="2000"/>
              <a:buFont typeface="Montserrat SemiBold"/>
              <a:buChar char="●"/>
            </a:pPr>
            <a:r>
              <a:rPr lang="en" sz="200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Negative Test Case</a:t>
            </a:r>
            <a:endParaRPr sz="200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2000"/>
              </a:spcBef>
              <a:spcAft>
                <a:spcPts val="2000"/>
              </a:spcAft>
              <a:buNone/>
            </a:pPr>
            <a:r>
              <a:t/>
            </a:r>
            <a:endParaRPr sz="200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795" name="Google Shape;795;p117"/>
          <p:cNvSpPr txBox="1"/>
          <p:nvPr>
            <p:ph type="title"/>
          </p:nvPr>
        </p:nvSpPr>
        <p:spPr>
          <a:xfrm>
            <a:off x="311700" y="194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520">
                <a:solidFill>
                  <a:srgbClr val="0F407E"/>
                </a:solidFill>
                <a:latin typeface="Montserrat"/>
                <a:ea typeface="Montserrat"/>
                <a:cs typeface="Montserrat"/>
                <a:sym typeface="Montserrat"/>
              </a:rPr>
              <a:t>Add To Cart (Ong Yi Xin)</a:t>
            </a:r>
            <a:endParaRPr b="1" sz="2520">
              <a:solidFill>
                <a:srgbClr val="0F407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96" name="Google Shape;796;p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2011680"/>
            <a:ext cx="4114800" cy="2926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7" name="Google Shape;797;p1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46320" y="2011680"/>
            <a:ext cx="4114800" cy="29260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p118"/>
          <p:cNvSpPr/>
          <p:nvPr/>
        </p:nvSpPr>
        <p:spPr>
          <a:xfrm rot="5400000">
            <a:off x="2458500" y="-1549650"/>
            <a:ext cx="4227000" cy="9159300"/>
          </a:xfrm>
          <a:prstGeom prst="rect">
            <a:avLst/>
          </a:prstGeom>
          <a:solidFill>
            <a:srgbClr val="CFE2F3">
              <a:alpha val="677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3" name="Google Shape;803;p118"/>
          <p:cNvSpPr txBox="1"/>
          <p:nvPr>
            <p:ph idx="1" type="body"/>
          </p:nvPr>
        </p:nvSpPr>
        <p:spPr>
          <a:xfrm>
            <a:off x="311700" y="13218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F407E"/>
              </a:buClr>
              <a:buSzPts val="2000"/>
              <a:buFont typeface="Montserrat SemiBold"/>
              <a:buChar char="●"/>
            </a:pPr>
            <a:r>
              <a:rPr lang="en" sz="200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Positive Test Case</a:t>
            </a:r>
            <a:endParaRPr sz="200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2000"/>
              </a:spcBef>
              <a:spcAft>
                <a:spcPts val="2000"/>
              </a:spcAft>
              <a:buNone/>
            </a:pPr>
            <a:r>
              <a:t/>
            </a:r>
            <a:endParaRPr sz="200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804" name="Google Shape;804;p118"/>
          <p:cNvSpPr txBox="1"/>
          <p:nvPr>
            <p:ph type="title"/>
          </p:nvPr>
        </p:nvSpPr>
        <p:spPr>
          <a:xfrm>
            <a:off x="311700" y="194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b="1" lang="en" sz="2520">
                <a:solidFill>
                  <a:srgbClr val="0F407E"/>
                </a:solidFill>
                <a:latin typeface="Montserrat"/>
                <a:ea typeface="Montserrat"/>
                <a:cs typeface="Montserrat"/>
                <a:sym typeface="Montserrat"/>
              </a:rPr>
              <a:t>Process Payment (Chia Ming Yi)</a:t>
            </a:r>
            <a:endParaRPr b="1" sz="2520">
              <a:solidFill>
                <a:srgbClr val="0F407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39285"/>
              <a:buNone/>
            </a:pPr>
            <a:r>
              <a:t/>
            </a:r>
            <a:endParaRPr b="1" sz="2520">
              <a:solidFill>
                <a:srgbClr val="0F407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05" name="Google Shape;805;p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4050" y="488400"/>
            <a:ext cx="6860725" cy="487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p119"/>
          <p:cNvSpPr/>
          <p:nvPr/>
        </p:nvSpPr>
        <p:spPr>
          <a:xfrm rot="5400000">
            <a:off x="2458500" y="-1549650"/>
            <a:ext cx="4227000" cy="9159300"/>
          </a:xfrm>
          <a:prstGeom prst="rect">
            <a:avLst/>
          </a:prstGeom>
          <a:solidFill>
            <a:srgbClr val="CFE2F3">
              <a:alpha val="677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1" name="Google Shape;811;p119"/>
          <p:cNvSpPr txBox="1"/>
          <p:nvPr>
            <p:ph idx="1" type="body"/>
          </p:nvPr>
        </p:nvSpPr>
        <p:spPr>
          <a:xfrm>
            <a:off x="311700" y="13218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F407E"/>
              </a:buClr>
              <a:buSzPts val="2000"/>
              <a:buFont typeface="Montserrat SemiBold"/>
              <a:buChar char="●"/>
            </a:pPr>
            <a:r>
              <a:rPr lang="en" sz="200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Negative Test Case</a:t>
            </a:r>
            <a:endParaRPr sz="200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2000"/>
              </a:spcBef>
              <a:spcAft>
                <a:spcPts val="2000"/>
              </a:spcAft>
              <a:buNone/>
            </a:pPr>
            <a:r>
              <a:t/>
            </a:r>
            <a:endParaRPr sz="200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812" name="Google Shape;812;p119"/>
          <p:cNvSpPr txBox="1"/>
          <p:nvPr>
            <p:ph type="title"/>
          </p:nvPr>
        </p:nvSpPr>
        <p:spPr>
          <a:xfrm>
            <a:off x="311700" y="194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520">
                <a:solidFill>
                  <a:srgbClr val="0F407E"/>
                </a:solidFill>
                <a:latin typeface="Montserrat"/>
                <a:ea typeface="Montserrat"/>
                <a:cs typeface="Montserrat"/>
                <a:sym typeface="Montserrat"/>
              </a:rPr>
              <a:t>Process Payment (Chia Ming Yi)</a:t>
            </a:r>
            <a:endParaRPr b="1" sz="2520">
              <a:solidFill>
                <a:srgbClr val="0F407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13" name="Google Shape;813;p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3102" y="337745"/>
            <a:ext cx="6283125" cy="446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7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p120"/>
          <p:cNvSpPr/>
          <p:nvPr/>
        </p:nvSpPr>
        <p:spPr>
          <a:xfrm rot="5400000">
            <a:off x="2458500" y="-1549650"/>
            <a:ext cx="4227000" cy="9159300"/>
          </a:xfrm>
          <a:prstGeom prst="rect">
            <a:avLst/>
          </a:prstGeom>
          <a:solidFill>
            <a:srgbClr val="CFE2F3">
              <a:alpha val="677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9" name="Google Shape;819;p120"/>
          <p:cNvSpPr txBox="1"/>
          <p:nvPr>
            <p:ph idx="1" type="body"/>
          </p:nvPr>
        </p:nvSpPr>
        <p:spPr>
          <a:xfrm>
            <a:off x="311700" y="13218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F407E"/>
              </a:buClr>
              <a:buSzPts val="2000"/>
              <a:buFont typeface="Montserrat SemiBold"/>
              <a:buChar char="●"/>
            </a:pPr>
            <a:r>
              <a:rPr lang="en" sz="200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Positive Test Case</a:t>
            </a:r>
            <a:endParaRPr sz="200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2000"/>
              </a:spcBef>
              <a:spcAft>
                <a:spcPts val="2000"/>
              </a:spcAft>
              <a:buNone/>
            </a:pPr>
            <a:r>
              <a:t/>
            </a:r>
            <a:endParaRPr sz="200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820" name="Google Shape;820;p120"/>
          <p:cNvSpPr txBox="1"/>
          <p:nvPr>
            <p:ph type="title"/>
          </p:nvPr>
        </p:nvSpPr>
        <p:spPr>
          <a:xfrm>
            <a:off x="311700" y="194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520">
                <a:solidFill>
                  <a:srgbClr val="0F407E"/>
                </a:solidFill>
                <a:latin typeface="Montserrat"/>
                <a:ea typeface="Montserrat"/>
                <a:cs typeface="Montserrat"/>
                <a:sym typeface="Montserrat"/>
              </a:rPr>
              <a:t>Create New Product (Chia Ming Yi)</a:t>
            </a:r>
            <a:endParaRPr b="1" sz="2520">
              <a:solidFill>
                <a:srgbClr val="0F407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21" name="Google Shape;821;p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96896" y="2011680"/>
            <a:ext cx="4114799" cy="29260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25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p121"/>
          <p:cNvSpPr/>
          <p:nvPr/>
        </p:nvSpPr>
        <p:spPr>
          <a:xfrm rot="5400000">
            <a:off x="2458500" y="-1549650"/>
            <a:ext cx="4227000" cy="9159300"/>
          </a:xfrm>
          <a:prstGeom prst="rect">
            <a:avLst/>
          </a:prstGeom>
          <a:solidFill>
            <a:srgbClr val="CFE2F3">
              <a:alpha val="677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7" name="Google Shape;827;p121"/>
          <p:cNvSpPr txBox="1"/>
          <p:nvPr>
            <p:ph idx="1" type="body"/>
          </p:nvPr>
        </p:nvSpPr>
        <p:spPr>
          <a:xfrm>
            <a:off x="311700" y="13218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F407E"/>
              </a:buClr>
              <a:buSzPts val="2000"/>
              <a:buFont typeface="Montserrat SemiBold"/>
              <a:buChar char="●"/>
            </a:pPr>
            <a:r>
              <a:rPr lang="en" sz="200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Negative Test Case</a:t>
            </a:r>
            <a:endParaRPr sz="200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2000"/>
              </a:spcBef>
              <a:spcAft>
                <a:spcPts val="2000"/>
              </a:spcAft>
              <a:buNone/>
            </a:pPr>
            <a:r>
              <a:t/>
            </a:r>
            <a:endParaRPr sz="200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828" name="Google Shape;828;p121"/>
          <p:cNvSpPr txBox="1"/>
          <p:nvPr>
            <p:ph type="title"/>
          </p:nvPr>
        </p:nvSpPr>
        <p:spPr>
          <a:xfrm>
            <a:off x="311700" y="194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520">
                <a:solidFill>
                  <a:srgbClr val="0F407E"/>
                </a:solidFill>
                <a:latin typeface="Montserrat"/>
                <a:ea typeface="Montserrat"/>
                <a:cs typeface="Montserrat"/>
                <a:sym typeface="Montserrat"/>
              </a:rPr>
              <a:t>Create New Product (Chia Ming Yi)</a:t>
            </a:r>
            <a:endParaRPr b="1" sz="2520">
              <a:solidFill>
                <a:srgbClr val="0F407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29" name="Google Shape;829;p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96896" y="2011680"/>
            <a:ext cx="4114800" cy="29260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3"/>
          <p:cNvSpPr/>
          <p:nvPr/>
        </p:nvSpPr>
        <p:spPr>
          <a:xfrm rot="5400000">
            <a:off x="2458500" y="-1549650"/>
            <a:ext cx="4227000" cy="9159300"/>
          </a:xfrm>
          <a:prstGeom prst="rect">
            <a:avLst/>
          </a:prstGeom>
          <a:solidFill>
            <a:srgbClr val="CFE2F3">
              <a:alpha val="677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F407E"/>
              </a:buClr>
              <a:buSzPts val="2000"/>
              <a:buFont typeface="Montserrat SemiBold"/>
              <a:buChar char="●"/>
            </a:pPr>
            <a:r>
              <a:rPr lang="en" sz="200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Missing prices on many items.</a:t>
            </a:r>
            <a:endParaRPr sz="200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F407E"/>
              </a:buClr>
              <a:buSzPts val="2000"/>
              <a:buFont typeface="Montserrat SemiBold"/>
              <a:buChar char="●"/>
            </a:pPr>
            <a:r>
              <a:rPr lang="en" sz="200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Unclear pricing discourages orders and complicates decisions.</a:t>
            </a:r>
            <a:endParaRPr sz="200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F407E"/>
              </a:buClr>
              <a:buSzPts val="2000"/>
              <a:buFont typeface="Montserrat SemiBold"/>
              <a:buChar char="●"/>
            </a:pPr>
            <a:r>
              <a:rPr lang="en" sz="200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Customers must contact the restaurant for pricing.</a:t>
            </a:r>
            <a:endParaRPr sz="200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F407E"/>
              </a:buClr>
              <a:buSzPts val="2000"/>
              <a:buFont typeface="Montserrat SemiBold"/>
              <a:buChar char="●"/>
            </a:pPr>
            <a:r>
              <a:rPr lang="en" sz="200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Lack of price transparency leads to slow orders and frustration.</a:t>
            </a:r>
            <a:endParaRPr sz="200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31" name="Google Shape;131;p23"/>
          <p:cNvSpPr txBox="1"/>
          <p:nvPr>
            <p:ph type="title"/>
          </p:nvPr>
        </p:nvSpPr>
        <p:spPr>
          <a:xfrm>
            <a:off x="311700" y="194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2520">
                <a:solidFill>
                  <a:srgbClr val="0F407E"/>
                </a:solidFill>
                <a:latin typeface="Montserrat"/>
                <a:ea typeface="Montserrat"/>
                <a:cs typeface="Montserrat"/>
                <a:sym typeface="Montserrat"/>
              </a:rPr>
              <a:t>Incomplete Menu Information</a:t>
            </a:r>
            <a:endParaRPr b="1" sz="2520">
              <a:solidFill>
                <a:srgbClr val="0F407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33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p122"/>
          <p:cNvSpPr/>
          <p:nvPr/>
        </p:nvSpPr>
        <p:spPr>
          <a:xfrm rot="5400000">
            <a:off x="2458500" y="-1549650"/>
            <a:ext cx="4227000" cy="9159300"/>
          </a:xfrm>
          <a:prstGeom prst="rect">
            <a:avLst/>
          </a:prstGeom>
          <a:solidFill>
            <a:srgbClr val="CFE2F3">
              <a:alpha val="677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5" name="Google Shape;835;p122"/>
          <p:cNvSpPr txBox="1"/>
          <p:nvPr>
            <p:ph idx="1" type="body"/>
          </p:nvPr>
        </p:nvSpPr>
        <p:spPr>
          <a:xfrm>
            <a:off x="311700" y="916500"/>
            <a:ext cx="8520600" cy="46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407E"/>
              </a:buClr>
              <a:buSzPts val="2000"/>
              <a:buFont typeface="Montserrat SemiBold"/>
              <a:buChar char="●"/>
            </a:pPr>
            <a:r>
              <a:rPr lang="en" sz="200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Positive Test Case</a:t>
            </a:r>
            <a:endParaRPr sz="200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836" name="Google Shape;836;p122"/>
          <p:cNvSpPr txBox="1"/>
          <p:nvPr>
            <p:ph type="title"/>
          </p:nvPr>
        </p:nvSpPr>
        <p:spPr>
          <a:xfrm>
            <a:off x="311700" y="194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2520">
                <a:solidFill>
                  <a:srgbClr val="0F407E"/>
                </a:solidFill>
                <a:latin typeface="Montserrat"/>
                <a:ea typeface="Montserrat"/>
                <a:cs typeface="Montserrat"/>
                <a:sym typeface="Montserrat"/>
              </a:rPr>
              <a:t>Reserve Table (Lim Jun Wei)</a:t>
            </a:r>
            <a:endParaRPr b="1" sz="2520">
              <a:solidFill>
                <a:srgbClr val="0F407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37" name="Google Shape;837;p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1075" y="1386000"/>
            <a:ext cx="6421875" cy="371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123"/>
          <p:cNvSpPr/>
          <p:nvPr/>
        </p:nvSpPr>
        <p:spPr>
          <a:xfrm rot="5400000">
            <a:off x="2458500" y="-1549650"/>
            <a:ext cx="4227000" cy="9159300"/>
          </a:xfrm>
          <a:prstGeom prst="rect">
            <a:avLst/>
          </a:prstGeom>
          <a:solidFill>
            <a:srgbClr val="CFE2F3">
              <a:alpha val="677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3" name="Google Shape;843;p123"/>
          <p:cNvSpPr txBox="1"/>
          <p:nvPr>
            <p:ph idx="1" type="body"/>
          </p:nvPr>
        </p:nvSpPr>
        <p:spPr>
          <a:xfrm>
            <a:off x="311700" y="916500"/>
            <a:ext cx="8520600" cy="46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407E"/>
              </a:buClr>
              <a:buSzPts val="2000"/>
              <a:buFont typeface="Montserrat SemiBold"/>
              <a:buChar char="●"/>
            </a:pPr>
            <a:r>
              <a:rPr lang="en" sz="200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Negative </a:t>
            </a:r>
            <a:r>
              <a:rPr lang="en" sz="200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Test Case</a:t>
            </a:r>
            <a:endParaRPr sz="200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844" name="Google Shape;844;p123"/>
          <p:cNvSpPr txBox="1"/>
          <p:nvPr>
            <p:ph type="title"/>
          </p:nvPr>
        </p:nvSpPr>
        <p:spPr>
          <a:xfrm>
            <a:off x="311700" y="194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2520">
                <a:solidFill>
                  <a:srgbClr val="0F407E"/>
                </a:solidFill>
                <a:latin typeface="Montserrat"/>
                <a:ea typeface="Montserrat"/>
                <a:cs typeface="Montserrat"/>
                <a:sym typeface="Montserrat"/>
              </a:rPr>
              <a:t>Reserve Table (Lim Jun Wei)</a:t>
            </a:r>
            <a:endParaRPr b="1" sz="2520">
              <a:solidFill>
                <a:srgbClr val="0F407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45" name="Google Shape;845;p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1613" y="1386000"/>
            <a:ext cx="5580779" cy="37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49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p124"/>
          <p:cNvSpPr/>
          <p:nvPr/>
        </p:nvSpPr>
        <p:spPr>
          <a:xfrm rot="5400000">
            <a:off x="2458500" y="-1549650"/>
            <a:ext cx="4227000" cy="9159300"/>
          </a:xfrm>
          <a:prstGeom prst="rect">
            <a:avLst/>
          </a:prstGeom>
          <a:solidFill>
            <a:srgbClr val="CFE2F3">
              <a:alpha val="677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1" name="Google Shape;851;p124"/>
          <p:cNvSpPr txBox="1"/>
          <p:nvPr>
            <p:ph idx="1" type="body"/>
          </p:nvPr>
        </p:nvSpPr>
        <p:spPr>
          <a:xfrm>
            <a:off x="311700" y="916500"/>
            <a:ext cx="8520600" cy="46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407E"/>
              </a:buClr>
              <a:buSzPts val="2000"/>
              <a:buFont typeface="Montserrat SemiBold"/>
              <a:buChar char="●"/>
            </a:pPr>
            <a:r>
              <a:rPr lang="en" sz="200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Positive </a:t>
            </a:r>
            <a:r>
              <a:rPr lang="en" sz="200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Test Case</a:t>
            </a:r>
            <a:endParaRPr sz="200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852" name="Google Shape;852;p124"/>
          <p:cNvSpPr txBox="1"/>
          <p:nvPr>
            <p:ph type="title"/>
          </p:nvPr>
        </p:nvSpPr>
        <p:spPr>
          <a:xfrm>
            <a:off x="311700" y="194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2520">
                <a:solidFill>
                  <a:srgbClr val="0F407E"/>
                </a:solidFill>
                <a:latin typeface="Montserrat"/>
                <a:ea typeface="Montserrat"/>
                <a:cs typeface="Montserrat"/>
                <a:sym typeface="Montserrat"/>
              </a:rPr>
              <a:t>Register as Member (Lim Jun Wei)</a:t>
            </a:r>
            <a:endParaRPr b="1" sz="2520">
              <a:solidFill>
                <a:srgbClr val="0F407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53" name="Google Shape;853;p1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2050" y="1386000"/>
            <a:ext cx="5459894" cy="3757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25"/>
          <p:cNvSpPr/>
          <p:nvPr/>
        </p:nvSpPr>
        <p:spPr>
          <a:xfrm rot="5400000">
            <a:off x="2458500" y="-1549650"/>
            <a:ext cx="4227000" cy="9159300"/>
          </a:xfrm>
          <a:prstGeom prst="rect">
            <a:avLst/>
          </a:prstGeom>
          <a:solidFill>
            <a:srgbClr val="CFE2F3">
              <a:alpha val="677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9" name="Google Shape;859;p125"/>
          <p:cNvSpPr txBox="1"/>
          <p:nvPr>
            <p:ph idx="1" type="body"/>
          </p:nvPr>
        </p:nvSpPr>
        <p:spPr>
          <a:xfrm>
            <a:off x="311700" y="916500"/>
            <a:ext cx="8520600" cy="46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407E"/>
              </a:buClr>
              <a:buSzPts val="2000"/>
              <a:buFont typeface="Montserrat SemiBold"/>
              <a:buChar char="●"/>
            </a:pPr>
            <a:r>
              <a:rPr lang="en" sz="200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Negative </a:t>
            </a:r>
            <a:r>
              <a:rPr lang="en" sz="200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Test Case</a:t>
            </a:r>
            <a:endParaRPr sz="200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860" name="Google Shape;860;p125"/>
          <p:cNvSpPr txBox="1"/>
          <p:nvPr>
            <p:ph type="title"/>
          </p:nvPr>
        </p:nvSpPr>
        <p:spPr>
          <a:xfrm>
            <a:off x="311700" y="194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2520">
                <a:solidFill>
                  <a:srgbClr val="0F407E"/>
                </a:solidFill>
                <a:latin typeface="Montserrat"/>
                <a:ea typeface="Montserrat"/>
                <a:cs typeface="Montserrat"/>
                <a:sym typeface="Montserrat"/>
              </a:rPr>
              <a:t>Register as Member (Lim Jun Wei)</a:t>
            </a:r>
            <a:endParaRPr b="1" sz="2520">
              <a:solidFill>
                <a:srgbClr val="0F407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61" name="Google Shape;861;p1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4750" y="1386000"/>
            <a:ext cx="6614508" cy="37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65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126"/>
          <p:cNvSpPr/>
          <p:nvPr/>
        </p:nvSpPr>
        <p:spPr>
          <a:xfrm rot="5400000">
            <a:off x="2458500" y="-1549650"/>
            <a:ext cx="4227000" cy="9159300"/>
          </a:xfrm>
          <a:prstGeom prst="rect">
            <a:avLst/>
          </a:prstGeom>
          <a:solidFill>
            <a:srgbClr val="CFE2F3">
              <a:alpha val="677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7" name="Google Shape;867;p126"/>
          <p:cNvSpPr txBox="1"/>
          <p:nvPr>
            <p:ph idx="1" type="body"/>
          </p:nvPr>
        </p:nvSpPr>
        <p:spPr>
          <a:xfrm>
            <a:off x="311700" y="916500"/>
            <a:ext cx="8520600" cy="46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407E"/>
              </a:buClr>
              <a:buSzPts val="2000"/>
              <a:buFont typeface="Montserrat SemiBold"/>
              <a:buChar char="●"/>
            </a:pPr>
            <a:r>
              <a:rPr lang="en" sz="200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Positive Test Case</a:t>
            </a:r>
            <a:endParaRPr sz="200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868" name="Google Shape;868;p126"/>
          <p:cNvSpPr txBox="1"/>
          <p:nvPr>
            <p:ph type="title"/>
          </p:nvPr>
        </p:nvSpPr>
        <p:spPr>
          <a:xfrm>
            <a:off x="311700" y="194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2520">
                <a:solidFill>
                  <a:srgbClr val="0F407E"/>
                </a:solidFill>
                <a:latin typeface="Montserrat"/>
                <a:ea typeface="Montserrat"/>
                <a:cs typeface="Montserrat"/>
                <a:sym typeface="Montserrat"/>
              </a:rPr>
              <a:t>Update Membership Points Balance (Ng Ian Kai)</a:t>
            </a:r>
            <a:endParaRPr b="1" sz="2520">
              <a:solidFill>
                <a:srgbClr val="0F407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69" name="Google Shape;869;p1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6446" y="1254930"/>
            <a:ext cx="6611112" cy="3758184"/>
          </a:xfrm>
          <a:prstGeom prst="rect">
            <a:avLst/>
          </a:prstGeom>
          <a:solidFill>
            <a:srgbClr val="CFE2F3">
              <a:alpha val="67720"/>
            </a:srgbClr>
          </a:solidFill>
          <a:ln>
            <a:noFill/>
          </a:ln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3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p127"/>
          <p:cNvSpPr/>
          <p:nvPr/>
        </p:nvSpPr>
        <p:spPr>
          <a:xfrm rot="5400000">
            <a:off x="2458500" y="-1549650"/>
            <a:ext cx="4227000" cy="9159300"/>
          </a:xfrm>
          <a:prstGeom prst="rect">
            <a:avLst/>
          </a:prstGeom>
          <a:solidFill>
            <a:srgbClr val="CFE2F3">
              <a:alpha val="677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5" name="Google Shape;875;p127"/>
          <p:cNvSpPr txBox="1"/>
          <p:nvPr>
            <p:ph idx="1" type="body"/>
          </p:nvPr>
        </p:nvSpPr>
        <p:spPr>
          <a:xfrm>
            <a:off x="311700" y="916500"/>
            <a:ext cx="8520600" cy="46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407E"/>
              </a:buClr>
              <a:buSzPts val="2000"/>
              <a:buFont typeface="Montserrat SemiBold"/>
              <a:buChar char="●"/>
            </a:pPr>
            <a:r>
              <a:rPr lang="en" sz="200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Positive </a:t>
            </a:r>
            <a:r>
              <a:rPr lang="en" sz="200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Test Case #2</a:t>
            </a:r>
            <a:endParaRPr sz="200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876" name="Google Shape;876;p127"/>
          <p:cNvSpPr txBox="1"/>
          <p:nvPr>
            <p:ph type="title"/>
          </p:nvPr>
        </p:nvSpPr>
        <p:spPr>
          <a:xfrm>
            <a:off x="311700" y="194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2520">
                <a:solidFill>
                  <a:srgbClr val="0F407E"/>
                </a:solidFill>
                <a:latin typeface="Montserrat"/>
                <a:ea typeface="Montserrat"/>
                <a:cs typeface="Montserrat"/>
                <a:sym typeface="Montserrat"/>
              </a:rPr>
              <a:t>Update Membership Points (Ng Ian Kai)</a:t>
            </a:r>
            <a:endParaRPr b="1" sz="2520">
              <a:solidFill>
                <a:srgbClr val="0F407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77" name="Google Shape;877;p1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3388" y="1477350"/>
            <a:ext cx="6917226" cy="355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28"/>
          <p:cNvSpPr/>
          <p:nvPr/>
        </p:nvSpPr>
        <p:spPr>
          <a:xfrm rot="5400000">
            <a:off x="2458500" y="-1549650"/>
            <a:ext cx="4227000" cy="9159300"/>
          </a:xfrm>
          <a:prstGeom prst="rect">
            <a:avLst/>
          </a:prstGeom>
          <a:solidFill>
            <a:srgbClr val="CFE2F3">
              <a:alpha val="677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3" name="Google Shape;883;p128"/>
          <p:cNvSpPr txBox="1"/>
          <p:nvPr>
            <p:ph idx="1" type="body"/>
          </p:nvPr>
        </p:nvSpPr>
        <p:spPr>
          <a:xfrm>
            <a:off x="311700" y="916500"/>
            <a:ext cx="8520600" cy="46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407E"/>
              </a:buClr>
              <a:buSzPts val="2000"/>
              <a:buFont typeface="Montserrat SemiBold"/>
              <a:buChar char="●"/>
            </a:pPr>
            <a:r>
              <a:rPr lang="en" sz="200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Positive Test Case</a:t>
            </a:r>
            <a:endParaRPr sz="200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884" name="Google Shape;884;p128"/>
          <p:cNvSpPr txBox="1"/>
          <p:nvPr>
            <p:ph type="title"/>
          </p:nvPr>
        </p:nvSpPr>
        <p:spPr>
          <a:xfrm>
            <a:off x="311700" y="194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2520">
                <a:solidFill>
                  <a:srgbClr val="0F407E"/>
                </a:solidFill>
                <a:latin typeface="Montserrat"/>
                <a:ea typeface="Montserrat"/>
                <a:cs typeface="Montserrat"/>
                <a:sym typeface="Montserrat"/>
              </a:rPr>
              <a:t>Add New Promotion</a:t>
            </a:r>
            <a:r>
              <a:rPr b="1" lang="en" sz="2520">
                <a:solidFill>
                  <a:srgbClr val="0F407E"/>
                </a:solidFill>
                <a:latin typeface="Montserrat"/>
                <a:ea typeface="Montserrat"/>
                <a:cs typeface="Montserrat"/>
                <a:sym typeface="Montserrat"/>
              </a:rPr>
              <a:t> (Ng Ian Kai)</a:t>
            </a:r>
            <a:endParaRPr b="1" sz="2520">
              <a:solidFill>
                <a:srgbClr val="0F407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85" name="Google Shape;885;p1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1300" y="1386000"/>
            <a:ext cx="7527075" cy="3629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89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p129"/>
          <p:cNvSpPr/>
          <p:nvPr/>
        </p:nvSpPr>
        <p:spPr>
          <a:xfrm rot="5400000">
            <a:off x="2458500" y="-1549650"/>
            <a:ext cx="4227000" cy="9159300"/>
          </a:xfrm>
          <a:prstGeom prst="rect">
            <a:avLst/>
          </a:prstGeom>
          <a:solidFill>
            <a:srgbClr val="CFE2F3">
              <a:alpha val="677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1" name="Google Shape;891;p129"/>
          <p:cNvSpPr txBox="1"/>
          <p:nvPr>
            <p:ph idx="1" type="body"/>
          </p:nvPr>
        </p:nvSpPr>
        <p:spPr>
          <a:xfrm>
            <a:off x="311700" y="916500"/>
            <a:ext cx="8520600" cy="46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407E"/>
              </a:buClr>
              <a:buSzPts val="2000"/>
              <a:buFont typeface="Montserrat SemiBold"/>
              <a:buChar char="●"/>
            </a:pPr>
            <a:r>
              <a:rPr lang="en" sz="200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Negative Test Case</a:t>
            </a:r>
            <a:endParaRPr sz="200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892" name="Google Shape;892;p129"/>
          <p:cNvSpPr txBox="1"/>
          <p:nvPr>
            <p:ph type="title"/>
          </p:nvPr>
        </p:nvSpPr>
        <p:spPr>
          <a:xfrm>
            <a:off x="311700" y="194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2520">
                <a:solidFill>
                  <a:srgbClr val="0F407E"/>
                </a:solidFill>
                <a:latin typeface="Montserrat"/>
                <a:ea typeface="Montserrat"/>
                <a:cs typeface="Montserrat"/>
                <a:sym typeface="Montserrat"/>
              </a:rPr>
              <a:t>Add New Promotion (Ng Ian Kai)</a:t>
            </a:r>
            <a:endParaRPr b="1" sz="2520">
              <a:solidFill>
                <a:srgbClr val="0F407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93" name="Google Shape;893;p1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9375" y="1333200"/>
            <a:ext cx="6265251" cy="381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97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p130"/>
          <p:cNvSpPr/>
          <p:nvPr/>
        </p:nvSpPr>
        <p:spPr>
          <a:xfrm rot="5400000">
            <a:off x="2003700" y="-2004300"/>
            <a:ext cx="5136600" cy="9159300"/>
          </a:xfrm>
          <a:prstGeom prst="rect">
            <a:avLst/>
          </a:prstGeom>
          <a:solidFill>
            <a:srgbClr val="CFE2F3">
              <a:alpha val="677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9" name="Google Shape;899;p130"/>
          <p:cNvSpPr/>
          <p:nvPr/>
        </p:nvSpPr>
        <p:spPr>
          <a:xfrm>
            <a:off x="-7650" y="954300"/>
            <a:ext cx="9159300" cy="3234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0" name="Google Shape;900;p130"/>
          <p:cNvSpPr txBox="1"/>
          <p:nvPr>
            <p:ph type="title"/>
          </p:nvPr>
        </p:nvSpPr>
        <p:spPr>
          <a:xfrm>
            <a:off x="311700" y="1823100"/>
            <a:ext cx="8520600" cy="150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4800">
                <a:solidFill>
                  <a:srgbClr val="0F407E"/>
                </a:solidFill>
                <a:latin typeface="Montserrat"/>
                <a:ea typeface="Montserrat"/>
                <a:cs typeface="Montserrat"/>
                <a:sym typeface="Montserrat"/>
              </a:rPr>
              <a:t>3.4 UI Design Principles</a:t>
            </a:r>
            <a:endParaRPr b="1" sz="4800">
              <a:solidFill>
                <a:srgbClr val="0F407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4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131"/>
          <p:cNvSpPr/>
          <p:nvPr/>
        </p:nvSpPr>
        <p:spPr>
          <a:xfrm rot="5400000">
            <a:off x="2458500" y="-1549650"/>
            <a:ext cx="4227000" cy="9159300"/>
          </a:xfrm>
          <a:prstGeom prst="rect">
            <a:avLst/>
          </a:prstGeom>
          <a:solidFill>
            <a:srgbClr val="CFE2F3">
              <a:alpha val="677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6" name="Google Shape;906;p131"/>
          <p:cNvSpPr txBox="1"/>
          <p:nvPr>
            <p:ph type="title"/>
          </p:nvPr>
        </p:nvSpPr>
        <p:spPr>
          <a:xfrm>
            <a:off x="311700" y="194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2520">
                <a:solidFill>
                  <a:srgbClr val="0F407E"/>
                </a:solidFill>
                <a:latin typeface="Montserrat"/>
                <a:ea typeface="Montserrat"/>
                <a:cs typeface="Montserrat"/>
                <a:sym typeface="Montserrat"/>
              </a:rPr>
              <a:t>Ong Yi Xin (Modify Shopping Cart)</a:t>
            </a:r>
            <a:endParaRPr b="1" sz="2520">
              <a:solidFill>
                <a:srgbClr val="0F407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07" name="Google Shape;907;p131"/>
          <p:cNvSpPr txBox="1"/>
          <p:nvPr/>
        </p:nvSpPr>
        <p:spPr>
          <a:xfrm>
            <a:off x="6455300" y="1253575"/>
            <a:ext cx="2633100" cy="355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F407E"/>
              </a:buClr>
              <a:buSzPts val="2000"/>
              <a:buFont typeface="Montserrat SemiBold"/>
              <a:buChar char="●"/>
            </a:pPr>
            <a:r>
              <a:rPr lang="en" sz="200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User Familiarity</a:t>
            </a:r>
            <a:endParaRPr sz="200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F407E"/>
              </a:buClr>
              <a:buSzPts val="2000"/>
              <a:buFont typeface="Montserrat SemiBold"/>
              <a:buChar char="●"/>
            </a:pPr>
            <a:r>
              <a:rPr lang="en" sz="200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Consistency</a:t>
            </a:r>
            <a:endParaRPr sz="200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F407E"/>
              </a:buClr>
              <a:buSzPts val="2000"/>
              <a:buFont typeface="Montserrat SemiBold"/>
              <a:buChar char="●"/>
            </a:pPr>
            <a:r>
              <a:rPr lang="en" sz="200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Recoverability</a:t>
            </a:r>
            <a:endParaRPr sz="200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F407E"/>
              </a:buClr>
              <a:buSzPts val="2000"/>
              <a:buFont typeface="Montserrat SemiBold"/>
              <a:buChar char="●"/>
            </a:pPr>
            <a:r>
              <a:rPr lang="en" sz="200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User Guidance</a:t>
            </a:r>
            <a:endParaRPr sz="200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908" name="Google Shape;908;p131"/>
          <p:cNvPicPr preferRelativeResize="0"/>
          <p:nvPr/>
        </p:nvPicPr>
        <p:blipFill rotWithShape="1">
          <a:blip r:embed="rId3">
            <a:alphaModFix/>
          </a:blip>
          <a:srcRect b="2151" l="1126" r="959" t="1350"/>
          <a:stretch/>
        </p:blipFill>
        <p:spPr>
          <a:xfrm>
            <a:off x="274320" y="1252728"/>
            <a:ext cx="5943600" cy="3557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4"/>
          <p:cNvSpPr/>
          <p:nvPr/>
        </p:nvSpPr>
        <p:spPr>
          <a:xfrm rot="5400000">
            <a:off x="2458500" y="-1549650"/>
            <a:ext cx="4227000" cy="9159300"/>
          </a:xfrm>
          <a:prstGeom prst="rect">
            <a:avLst/>
          </a:prstGeom>
          <a:solidFill>
            <a:srgbClr val="CFE2F3">
              <a:alpha val="677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F407E"/>
              </a:buClr>
              <a:buSzPts val="2000"/>
              <a:buFont typeface="Montserrat SemiBold"/>
              <a:buChar char="●"/>
            </a:pPr>
            <a:r>
              <a:rPr lang="en" sz="200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Difficult navigation between multiple pages.</a:t>
            </a:r>
            <a:endParaRPr sz="200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F407E"/>
              </a:buClr>
              <a:buSzPts val="2000"/>
              <a:buFont typeface="Montserrat SemiBold"/>
              <a:buChar char="●"/>
            </a:pPr>
            <a:r>
              <a:rPr lang="en" sz="200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Hard to compare items, leading to abandoned orders.</a:t>
            </a:r>
            <a:endParaRPr sz="200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F407E"/>
              </a:buClr>
              <a:buSzPts val="2000"/>
              <a:buFont typeface="Montserrat SemiBold"/>
              <a:buChar char="●"/>
            </a:pPr>
            <a:r>
              <a:rPr lang="en" sz="200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Limited exposure to new items and promotions.</a:t>
            </a:r>
            <a:endParaRPr sz="200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F407E"/>
              </a:buClr>
              <a:buSzPts val="2000"/>
              <a:buFont typeface="Montserrat SemiBold"/>
              <a:buChar char="●"/>
            </a:pPr>
            <a:r>
              <a:rPr lang="en" sz="200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Inefficient layout reduces satisfaction.</a:t>
            </a:r>
            <a:endParaRPr sz="200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38" name="Google Shape;138;p24"/>
          <p:cNvSpPr txBox="1"/>
          <p:nvPr>
            <p:ph type="title"/>
          </p:nvPr>
        </p:nvSpPr>
        <p:spPr>
          <a:xfrm>
            <a:off x="311700" y="194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2520">
                <a:solidFill>
                  <a:srgbClr val="0F407E"/>
                </a:solidFill>
                <a:latin typeface="Montserrat"/>
                <a:ea typeface="Montserrat"/>
                <a:cs typeface="Montserrat"/>
                <a:sym typeface="Montserrat"/>
              </a:rPr>
              <a:t>Poor Menu Layout</a:t>
            </a:r>
            <a:endParaRPr b="1" sz="2520">
              <a:solidFill>
                <a:srgbClr val="0F407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12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132"/>
          <p:cNvSpPr/>
          <p:nvPr/>
        </p:nvSpPr>
        <p:spPr>
          <a:xfrm rot="5400000">
            <a:off x="2458500" y="-1549650"/>
            <a:ext cx="4227000" cy="9159300"/>
          </a:xfrm>
          <a:prstGeom prst="rect">
            <a:avLst/>
          </a:prstGeom>
          <a:solidFill>
            <a:srgbClr val="CFE2F3">
              <a:alpha val="677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4" name="Google Shape;914;p132"/>
          <p:cNvSpPr txBox="1"/>
          <p:nvPr>
            <p:ph type="title"/>
          </p:nvPr>
        </p:nvSpPr>
        <p:spPr>
          <a:xfrm>
            <a:off x="311700" y="194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2520">
                <a:solidFill>
                  <a:srgbClr val="0F407E"/>
                </a:solidFill>
                <a:latin typeface="Montserrat"/>
                <a:ea typeface="Montserrat"/>
                <a:cs typeface="Montserrat"/>
                <a:sym typeface="Montserrat"/>
              </a:rPr>
              <a:t>Chia Ming Yi</a:t>
            </a:r>
            <a:r>
              <a:rPr b="1" lang="en" sz="2520">
                <a:solidFill>
                  <a:srgbClr val="0F407E"/>
                </a:solidFill>
                <a:latin typeface="Montserrat"/>
                <a:ea typeface="Montserrat"/>
                <a:cs typeface="Montserrat"/>
                <a:sym typeface="Montserrat"/>
              </a:rPr>
              <a:t> (Create New Product)</a:t>
            </a:r>
            <a:endParaRPr b="1" sz="2520">
              <a:solidFill>
                <a:srgbClr val="0F407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15" name="Google Shape;915;p132"/>
          <p:cNvSpPr txBox="1"/>
          <p:nvPr/>
        </p:nvSpPr>
        <p:spPr>
          <a:xfrm>
            <a:off x="6336250" y="1253550"/>
            <a:ext cx="2633100" cy="355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Clr>
                <a:srgbClr val="0F407E"/>
              </a:buClr>
              <a:buSzPts val="2000"/>
              <a:buFont typeface="Montserrat SemiBold"/>
              <a:buChar char="●"/>
            </a:pPr>
            <a:r>
              <a:rPr lang="en" sz="200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User familiarity</a:t>
            </a:r>
            <a:endParaRPr sz="200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Clr>
                <a:srgbClr val="0F407E"/>
              </a:buClr>
              <a:buSzPts val="2000"/>
              <a:buFont typeface="Montserrat SemiBold"/>
              <a:buChar char="●"/>
            </a:pPr>
            <a:r>
              <a:rPr lang="en" sz="200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Consistency</a:t>
            </a:r>
            <a:endParaRPr sz="200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Clr>
                <a:srgbClr val="0F407E"/>
              </a:buClr>
              <a:buSzPts val="2000"/>
              <a:buFont typeface="Montserrat SemiBold"/>
              <a:buChar char="●"/>
            </a:pPr>
            <a:r>
              <a:rPr lang="en" sz="200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User Guidance</a:t>
            </a:r>
            <a:endParaRPr sz="200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916" name="Google Shape;916;p1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253575"/>
            <a:ext cx="5943600" cy="3552825"/>
          </a:xfrm>
          <a:prstGeom prst="rect">
            <a:avLst/>
          </a:prstGeom>
          <a:noFill/>
          <a:ln cap="flat" cmpd="sng" w="127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p133"/>
          <p:cNvSpPr/>
          <p:nvPr/>
        </p:nvSpPr>
        <p:spPr>
          <a:xfrm rot="5400000">
            <a:off x="2458500" y="-1549650"/>
            <a:ext cx="4227000" cy="9159300"/>
          </a:xfrm>
          <a:prstGeom prst="rect">
            <a:avLst/>
          </a:prstGeom>
          <a:solidFill>
            <a:srgbClr val="CFE2F3">
              <a:alpha val="677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2" name="Google Shape;922;p133"/>
          <p:cNvSpPr txBox="1"/>
          <p:nvPr>
            <p:ph type="title"/>
          </p:nvPr>
        </p:nvSpPr>
        <p:spPr>
          <a:xfrm>
            <a:off x="311700" y="194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2520">
                <a:solidFill>
                  <a:srgbClr val="0F407E"/>
                </a:solidFill>
                <a:latin typeface="Montserrat"/>
                <a:ea typeface="Montserrat"/>
                <a:cs typeface="Montserrat"/>
                <a:sym typeface="Montserrat"/>
              </a:rPr>
              <a:t>Chia Ming Yi (Create New Product)</a:t>
            </a:r>
            <a:endParaRPr b="1" sz="2520">
              <a:solidFill>
                <a:srgbClr val="0F407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23" name="Google Shape;923;p133"/>
          <p:cNvSpPr txBox="1"/>
          <p:nvPr/>
        </p:nvSpPr>
        <p:spPr>
          <a:xfrm>
            <a:off x="6455300" y="1253575"/>
            <a:ext cx="2633100" cy="355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Clr>
                <a:srgbClr val="0F407E"/>
              </a:buClr>
              <a:buSzPts val="2000"/>
              <a:buFont typeface="Montserrat SemiBold"/>
              <a:buChar char="●"/>
            </a:pPr>
            <a:r>
              <a:rPr lang="en" sz="200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Minimal Surprises</a:t>
            </a:r>
            <a:endParaRPr sz="200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924" name="Google Shape;924;p1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253575"/>
            <a:ext cx="5943600" cy="3552825"/>
          </a:xfrm>
          <a:prstGeom prst="rect">
            <a:avLst/>
          </a:prstGeom>
          <a:noFill/>
          <a:ln cap="flat" cmpd="sng" w="127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pic>
      <p:pic>
        <p:nvPicPr>
          <p:cNvPr id="925" name="Google Shape;925;p1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253613"/>
            <a:ext cx="5943600" cy="3552825"/>
          </a:xfrm>
          <a:prstGeom prst="rect">
            <a:avLst/>
          </a:prstGeom>
          <a:noFill/>
          <a:ln cap="flat" cmpd="sng" w="127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29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p134"/>
          <p:cNvSpPr/>
          <p:nvPr/>
        </p:nvSpPr>
        <p:spPr>
          <a:xfrm rot="5400000">
            <a:off x="2458500" y="-1549650"/>
            <a:ext cx="4227000" cy="9159300"/>
          </a:xfrm>
          <a:prstGeom prst="rect">
            <a:avLst/>
          </a:prstGeom>
          <a:solidFill>
            <a:srgbClr val="CFE2F3">
              <a:alpha val="677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1" name="Google Shape;931;p134"/>
          <p:cNvSpPr txBox="1"/>
          <p:nvPr>
            <p:ph type="title"/>
          </p:nvPr>
        </p:nvSpPr>
        <p:spPr>
          <a:xfrm>
            <a:off x="311700" y="194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2520">
                <a:solidFill>
                  <a:srgbClr val="0F407E"/>
                </a:solidFill>
                <a:latin typeface="Montserrat"/>
                <a:ea typeface="Montserrat"/>
                <a:cs typeface="Montserrat"/>
                <a:sym typeface="Montserrat"/>
              </a:rPr>
              <a:t>Lim Jun Wei (Table Reservation)</a:t>
            </a:r>
            <a:endParaRPr b="1" sz="2520">
              <a:solidFill>
                <a:srgbClr val="0F407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32" name="Google Shape;932;p1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925" y="1253588"/>
            <a:ext cx="5943600" cy="3552825"/>
          </a:xfrm>
          <a:prstGeom prst="rect">
            <a:avLst/>
          </a:prstGeom>
          <a:noFill/>
          <a:ln>
            <a:noFill/>
          </a:ln>
        </p:spPr>
      </p:pic>
      <p:sp>
        <p:nvSpPr>
          <p:cNvPr id="933" name="Google Shape;933;p134"/>
          <p:cNvSpPr txBox="1"/>
          <p:nvPr/>
        </p:nvSpPr>
        <p:spPr>
          <a:xfrm>
            <a:off x="6455300" y="1253563"/>
            <a:ext cx="2484900" cy="355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F407E"/>
              </a:buClr>
              <a:buSzPts val="2000"/>
              <a:buFont typeface="Montserrat SemiBold"/>
              <a:buChar char="●"/>
            </a:pPr>
            <a:r>
              <a:rPr lang="en" sz="200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User Guidance</a:t>
            </a:r>
            <a:endParaRPr sz="200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F407E"/>
              </a:buClr>
              <a:buSzPts val="2000"/>
              <a:buFont typeface="Montserrat SemiBold"/>
              <a:buChar char="●"/>
            </a:pPr>
            <a:r>
              <a:rPr lang="en" sz="200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Consistency</a:t>
            </a:r>
            <a:endParaRPr sz="200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37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Google Shape;938;p135"/>
          <p:cNvSpPr/>
          <p:nvPr/>
        </p:nvSpPr>
        <p:spPr>
          <a:xfrm rot="5400000">
            <a:off x="2458500" y="-1549650"/>
            <a:ext cx="4227000" cy="9159300"/>
          </a:xfrm>
          <a:prstGeom prst="rect">
            <a:avLst/>
          </a:prstGeom>
          <a:solidFill>
            <a:srgbClr val="CFE2F3">
              <a:alpha val="677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9" name="Google Shape;939;p135"/>
          <p:cNvSpPr txBox="1"/>
          <p:nvPr>
            <p:ph type="title"/>
          </p:nvPr>
        </p:nvSpPr>
        <p:spPr>
          <a:xfrm>
            <a:off x="311700" y="194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2520">
                <a:solidFill>
                  <a:srgbClr val="0F407E"/>
                </a:solidFill>
                <a:latin typeface="Montserrat"/>
                <a:ea typeface="Montserrat"/>
                <a:cs typeface="Montserrat"/>
                <a:sym typeface="Montserrat"/>
              </a:rPr>
              <a:t>Lim Jun Wei (Table Reservation)</a:t>
            </a:r>
            <a:endParaRPr b="1" sz="2520">
              <a:solidFill>
                <a:srgbClr val="0F407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40" name="Google Shape;940;p135"/>
          <p:cNvSpPr txBox="1"/>
          <p:nvPr/>
        </p:nvSpPr>
        <p:spPr>
          <a:xfrm>
            <a:off x="6470800" y="1253550"/>
            <a:ext cx="2484900" cy="355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0F407E"/>
              </a:buClr>
              <a:buSzPts val="1900"/>
              <a:buFont typeface="Montserrat SemiBold"/>
              <a:buChar char="●"/>
            </a:pPr>
            <a:r>
              <a:rPr lang="en" sz="190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Recoverability</a:t>
            </a:r>
            <a:endParaRPr sz="190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941" name="Google Shape;941;p1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253588"/>
            <a:ext cx="5943600" cy="3552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36"/>
          <p:cNvSpPr/>
          <p:nvPr/>
        </p:nvSpPr>
        <p:spPr>
          <a:xfrm rot="5400000">
            <a:off x="2458500" y="-1549650"/>
            <a:ext cx="4227000" cy="9159300"/>
          </a:xfrm>
          <a:prstGeom prst="rect">
            <a:avLst/>
          </a:prstGeom>
          <a:solidFill>
            <a:srgbClr val="CFE2F3">
              <a:alpha val="677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7" name="Google Shape;947;p136"/>
          <p:cNvSpPr txBox="1"/>
          <p:nvPr>
            <p:ph type="title"/>
          </p:nvPr>
        </p:nvSpPr>
        <p:spPr>
          <a:xfrm>
            <a:off x="311700" y="194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2520">
                <a:solidFill>
                  <a:srgbClr val="0F407E"/>
                </a:solidFill>
                <a:latin typeface="Montserrat"/>
                <a:ea typeface="Montserrat"/>
                <a:cs typeface="Montserrat"/>
                <a:sym typeface="Montserrat"/>
              </a:rPr>
              <a:t>Lim Jun Wei (Table Reservation)</a:t>
            </a:r>
            <a:endParaRPr b="1" sz="2520">
              <a:solidFill>
                <a:srgbClr val="0F407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48" name="Google Shape;948;p136"/>
          <p:cNvSpPr txBox="1"/>
          <p:nvPr/>
        </p:nvSpPr>
        <p:spPr>
          <a:xfrm>
            <a:off x="6470800" y="1253550"/>
            <a:ext cx="2484900" cy="355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9250" lvl="0" marL="457200" rtl="0" algn="ctr">
              <a:spcBef>
                <a:spcPts val="0"/>
              </a:spcBef>
              <a:spcAft>
                <a:spcPts val="0"/>
              </a:spcAft>
              <a:buClr>
                <a:srgbClr val="0F407E"/>
              </a:buClr>
              <a:buSzPts val="1900"/>
              <a:buFont typeface="Montserrat SemiBold"/>
              <a:buChar char="●"/>
            </a:pPr>
            <a:r>
              <a:rPr lang="en" sz="190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Recoverability</a:t>
            </a:r>
            <a:endParaRPr sz="190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949" name="Google Shape;949;p1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253575"/>
            <a:ext cx="5943600" cy="3552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53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p137"/>
          <p:cNvSpPr/>
          <p:nvPr/>
        </p:nvSpPr>
        <p:spPr>
          <a:xfrm rot="5400000">
            <a:off x="2458500" y="-1549650"/>
            <a:ext cx="4227000" cy="9159300"/>
          </a:xfrm>
          <a:prstGeom prst="rect">
            <a:avLst/>
          </a:prstGeom>
          <a:solidFill>
            <a:srgbClr val="CFE2F3">
              <a:alpha val="677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5" name="Google Shape;955;p137"/>
          <p:cNvSpPr txBox="1"/>
          <p:nvPr>
            <p:ph type="title"/>
          </p:nvPr>
        </p:nvSpPr>
        <p:spPr>
          <a:xfrm>
            <a:off x="311700" y="194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2520">
                <a:solidFill>
                  <a:srgbClr val="0F407E"/>
                </a:solidFill>
                <a:latin typeface="Montserrat"/>
                <a:ea typeface="Montserrat"/>
                <a:cs typeface="Montserrat"/>
                <a:sym typeface="Montserrat"/>
              </a:rPr>
              <a:t>Lim Jun Wei (Table Reservation)</a:t>
            </a:r>
            <a:endParaRPr b="1" sz="2520">
              <a:solidFill>
                <a:srgbClr val="0F407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56" name="Google Shape;956;p137"/>
          <p:cNvSpPr txBox="1"/>
          <p:nvPr/>
        </p:nvSpPr>
        <p:spPr>
          <a:xfrm>
            <a:off x="6470800" y="1253550"/>
            <a:ext cx="2484900" cy="355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55600" lvl="0" marL="457200" rtl="0" algn="ctr">
              <a:spcBef>
                <a:spcPts val="0"/>
              </a:spcBef>
              <a:spcAft>
                <a:spcPts val="0"/>
              </a:spcAft>
              <a:buClr>
                <a:srgbClr val="0F407E"/>
              </a:buClr>
              <a:buSzPts val="2000"/>
              <a:buFont typeface="Montserrat SemiBold"/>
              <a:buChar char="●"/>
            </a:pPr>
            <a:r>
              <a:rPr lang="en" sz="200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Minimal Surprise</a:t>
            </a:r>
            <a:endParaRPr sz="200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957" name="Google Shape;957;p1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253588"/>
            <a:ext cx="5943600" cy="3552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6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p138"/>
          <p:cNvSpPr/>
          <p:nvPr/>
        </p:nvSpPr>
        <p:spPr>
          <a:xfrm rot="5400000">
            <a:off x="2458500" y="-1549650"/>
            <a:ext cx="4227000" cy="9159300"/>
          </a:xfrm>
          <a:prstGeom prst="rect">
            <a:avLst/>
          </a:prstGeom>
          <a:solidFill>
            <a:srgbClr val="CFE2F3">
              <a:alpha val="677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3" name="Google Shape;963;p138"/>
          <p:cNvSpPr txBox="1"/>
          <p:nvPr>
            <p:ph type="title"/>
          </p:nvPr>
        </p:nvSpPr>
        <p:spPr>
          <a:xfrm>
            <a:off x="311700" y="194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2520">
                <a:solidFill>
                  <a:srgbClr val="0F407E"/>
                </a:solidFill>
                <a:latin typeface="Montserrat"/>
                <a:ea typeface="Montserrat"/>
                <a:cs typeface="Montserrat"/>
                <a:sym typeface="Montserrat"/>
              </a:rPr>
              <a:t>Ng Ian Kai</a:t>
            </a:r>
            <a:r>
              <a:rPr b="1" lang="en" sz="2520">
                <a:solidFill>
                  <a:srgbClr val="0F407E"/>
                </a:solidFill>
                <a:latin typeface="Montserrat"/>
                <a:ea typeface="Montserrat"/>
                <a:cs typeface="Montserrat"/>
                <a:sym typeface="Montserrat"/>
              </a:rPr>
              <a:t> (View Points History)</a:t>
            </a:r>
            <a:endParaRPr b="1" sz="2520">
              <a:solidFill>
                <a:srgbClr val="0F407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64" name="Google Shape;964;p138"/>
          <p:cNvSpPr txBox="1"/>
          <p:nvPr/>
        </p:nvSpPr>
        <p:spPr>
          <a:xfrm>
            <a:off x="6232200" y="1253550"/>
            <a:ext cx="2911800" cy="355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F407E"/>
              </a:buClr>
              <a:buSzPts val="2000"/>
              <a:buFont typeface="Montserrat SemiBold"/>
              <a:buChar char="●"/>
            </a:pPr>
            <a:r>
              <a:rPr lang="en" sz="200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User Familiarity</a:t>
            </a:r>
            <a:endParaRPr sz="200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F407E"/>
              </a:buClr>
              <a:buSzPts val="2000"/>
              <a:buFont typeface="Montserrat SemiBold"/>
              <a:buChar char="●"/>
            </a:pPr>
            <a:r>
              <a:rPr lang="en" sz="200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User Diversity</a:t>
            </a:r>
            <a:endParaRPr sz="200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F407E"/>
              </a:buClr>
              <a:buSzPts val="2000"/>
              <a:buFont typeface="Montserrat SemiBold"/>
              <a:buChar char="●"/>
            </a:pPr>
            <a:r>
              <a:rPr lang="en" sz="200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User Guidance</a:t>
            </a:r>
            <a:endParaRPr sz="200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F407E"/>
              </a:buClr>
              <a:buSzPts val="2000"/>
              <a:buFont typeface="Montserrat SemiBold"/>
              <a:buChar char="●"/>
            </a:pPr>
            <a:r>
              <a:rPr lang="en" sz="200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Consistency</a:t>
            </a:r>
            <a:endParaRPr sz="200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965" name="Google Shape;965;p1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58350"/>
            <a:ext cx="5943600" cy="354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69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Google Shape;970;p139"/>
          <p:cNvSpPr/>
          <p:nvPr/>
        </p:nvSpPr>
        <p:spPr>
          <a:xfrm rot="5400000">
            <a:off x="2003700" y="-2004300"/>
            <a:ext cx="5136600" cy="9159300"/>
          </a:xfrm>
          <a:prstGeom prst="rect">
            <a:avLst/>
          </a:prstGeom>
          <a:solidFill>
            <a:srgbClr val="CFE2F3">
              <a:alpha val="677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1" name="Google Shape;971;p139"/>
          <p:cNvSpPr/>
          <p:nvPr/>
        </p:nvSpPr>
        <p:spPr>
          <a:xfrm>
            <a:off x="-7650" y="954300"/>
            <a:ext cx="9159300" cy="3234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2" name="Google Shape;972;p139"/>
          <p:cNvSpPr txBox="1"/>
          <p:nvPr>
            <p:ph type="title"/>
          </p:nvPr>
        </p:nvSpPr>
        <p:spPr>
          <a:xfrm>
            <a:off x="311700" y="1823100"/>
            <a:ext cx="8520600" cy="150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4800">
                <a:solidFill>
                  <a:srgbClr val="0F407E"/>
                </a:solidFill>
                <a:latin typeface="Montserrat"/>
                <a:ea typeface="Montserrat"/>
                <a:cs typeface="Montserrat"/>
                <a:sym typeface="Montserrat"/>
              </a:rPr>
              <a:t>References</a:t>
            </a:r>
            <a:endParaRPr b="1" sz="4800">
              <a:solidFill>
                <a:srgbClr val="0F407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76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Google Shape;977;p140"/>
          <p:cNvSpPr/>
          <p:nvPr/>
        </p:nvSpPr>
        <p:spPr>
          <a:xfrm rot="5400000">
            <a:off x="2458500" y="-1549650"/>
            <a:ext cx="4227000" cy="9159300"/>
          </a:xfrm>
          <a:prstGeom prst="rect">
            <a:avLst/>
          </a:prstGeom>
          <a:solidFill>
            <a:srgbClr val="CFE2F3">
              <a:alpha val="677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8" name="Google Shape;978;p140"/>
          <p:cNvSpPr txBox="1"/>
          <p:nvPr>
            <p:ph idx="1" type="body"/>
          </p:nvPr>
        </p:nvSpPr>
        <p:spPr>
          <a:xfrm>
            <a:off x="311700" y="8646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6987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F407E"/>
              </a:buClr>
              <a:buSzPts val="650"/>
              <a:buFont typeface="Montserrat SemiBold"/>
              <a:buChar char="●"/>
            </a:pPr>
            <a:r>
              <a:rPr lang="en" sz="65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Adib. (2023, July 28). Jom kenali asal usul Sushi Mentai. Purple Durian. https://purpledurian.my/sejarah/jom-kenali-asal-usul-sushi-mentai/</a:t>
            </a:r>
            <a:endParaRPr sz="65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269875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F407E"/>
              </a:buClr>
              <a:buSzPts val="650"/>
              <a:buFont typeface="Montserrat SemiBold"/>
              <a:buChar char="●"/>
            </a:pPr>
            <a:r>
              <a:rPr lang="en" sz="65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Mentai, S. (n.d.). Sushi Mentai | 寿司明太. Sushi-Mentai.com. © Copyright 2024. Sushi Mentai. https://sushi-mentai.com/EN/our-restaurants</a:t>
            </a:r>
            <a:endParaRPr sz="65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269875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F407E"/>
              </a:buClr>
              <a:buSzPts val="650"/>
              <a:buFont typeface="Montserrat SemiBold"/>
              <a:buChar char="●"/>
            </a:pPr>
            <a:r>
              <a:rPr lang="en" sz="65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Suruhanjaya Syarikat Malaysia. (2024). Company profile. In SSM Search (pp. 1–6). https://storage.googleapis.com/prod-ssm-search-bucket/pdf/SUSHI_MENTAI_ENTERPRISE_SDN_BHD_FKR12B_EN_Company_Profile_17206727177402WINKX.pdf</a:t>
            </a:r>
            <a:endParaRPr sz="65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269875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F407E"/>
              </a:buClr>
              <a:buSzPts val="650"/>
              <a:buFont typeface="Montserrat SemiBold"/>
              <a:buChar char="●"/>
            </a:pPr>
            <a:r>
              <a:rPr lang="en" sz="65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David, E. (2020). 12 advantages &amp; disadvantages of questionnaires. ProProfs Survey Blog. https://www.proprofssurvey.com/blog/advantages-disadvantages-of-questionnaires/</a:t>
            </a:r>
            <a:endParaRPr sz="65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269875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F407E"/>
              </a:buClr>
              <a:buSzPts val="650"/>
              <a:buFont typeface="Montserrat SemiBold"/>
              <a:buChar char="●"/>
            </a:pPr>
            <a:r>
              <a:rPr lang="en" sz="65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Bhasin, H. (2020, September 21). Questionnaire: Definition, characteristics &amp; advantages. Marketing91. https://www.marketing91.com/questionnaire/</a:t>
            </a:r>
            <a:endParaRPr sz="65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269875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F407E"/>
              </a:buClr>
              <a:buSzPts val="650"/>
              <a:buFont typeface="Montserrat SemiBold"/>
              <a:buChar char="●"/>
            </a:pPr>
            <a:r>
              <a:rPr lang="en" sz="65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Indeed Editorial Team. (2023, March 11). 12 techniques for requirement gathering. Indeed Career Guide. https://www.indeed.com/career-advice/career-development/requirement-gathering-techniques</a:t>
            </a:r>
            <a:endParaRPr sz="65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269875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F407E"/>
              </a:buClr>
              <a:buSzPts val="650"/>
              <a:buFont typeface="Montserrat SemiBold"/>
              <a:buChar char="●"/>
            </a:pPr>
            <a:r>
              <a:rPr lang="en" sz="65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Jama Software. (2023). Requirements gathering techniques for agile product teams. Jama Software. https://www.jamasoftware.com/requirements-management-guide/requirements-gathering-and-management-processes/11-requirements-gathering-techniques-for-agile-product-teams</a:t>
            </a:r>
            <a:endParaRPr sz="65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269875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F407E"/>
              </a:buClr>
              <a:buSzPts val="650"/>
              <a:buFont typeface="Montserrat SemiBold"/>
              <a:buChar char="●"/>
            </a:pPr>
            <a:r>
              <a:rPr lang="en" sz="65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Unicommerce. (n.d.). Top challenges of order management system in e-commerce. https://unicommerce.com/blog/top-challenges-of-order-management-system-in-ecommerce/</a:t>
            </a:r>
            <a:endParaRPr sz="65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269875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F407E"/>
              </a:buClr>
              <a:buSzPts val="650"/>
              <a:buFont typeface="Montserrat SemiBold"/>
              <a:buChar char="●"/>
            </a:pPr>
            <a:r>
              <a:rPr lang="en" sz="65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Storfox. (n.d.). 16 online shopping problems and how to fix. https://storfox.com/blog/16-online-shopping-problems-and-how-to-fix/</a:t>
            </a:r>
            <a:endParaRPr sz="65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269875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F407E"/>
              </a:buClr>
              <a:buSzPts val="650"/>
              <a:buFont typeface="Montserrat SemiBold"/>
              <a:buChar char="●"/>
            </a:pPr>
            <a:r>
              <a:rPr lang="en" sz="65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Stratiis. (n.d.). IT issues with solutions. https://www.stratiis.com/blog/it-issues-with-solutions/</a:t>
            </a:r>
            <a:endParaRPr sz="65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269875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F407E"/>
              </a:buClr>
              <a:buSzPts val="650"/>
              <a:buFont typeface="Montserrat SemiBold"/>
              <a:buChar char="●"/>
            </a:pPr>
            <a:r>
              <a:rPr lang="en" sz="65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TechTarget. (n.d.). Replacing vs maintaining legacy systems. https://www.techtarget.com/searchcio/feature/Replacing-vs-maintaining-legacy-systems</a:t>
            </a:r>
            <a:endParaRPr sz="65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269875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F407E"/>
              </a:buClr>
              <a:buSzPts val="650"/>
              <a:buFont typeface="Montserrat SemiBold"/>
              <a:buChar char="●"/>
            </a:pPr>
            <a:r>
              <a:rPr lang="en" sz="65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Tutorialspoint. (n.d.). System analysis and design: Planning. https://www.tutorialspoint.com/system_analysis_and_design/system_analysis_and_design_planning.htm</a:t>
            </a:r>
            <a:endParaRPr sz="65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269875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F407E"/>
              </a:buClr>
              <a:buSzPts val="650"/>
              <a:buFont typeface="Montserrat SemiBold"/>
              <a:buChar char="●"/>
            </a:pPr>
            <a:r>
              <a:rPr lang="en" sz="65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ResearchGate. (n.d.). Chapter three: Analysis of existing systems. https://www.researchgate.net/publication/332180629_CHAPTER_THREE_31_Analysis_of_existing_systems</a:t>
            </a:r>
            <a:endParaRPr sz="65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269875" lvl="0" marL="45720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Clr>
                <a:srgbClr val="0F407E"/>
              </a:buClr>
              <a:buSzPts val="650"/>
              <a:buFont typeface="Montserrat SemiBold"/>
              <a:buChar char="●"/>
            </a:pPr>
            <a:r>
              <a:rPr lang="en" sz="65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Module Testing. (2022, November 24). GeeksforGeeks. https://www.geeksforgeeks.org/module-testing/</a:t>
            </a:r>
            <a:endParaRPr sz="65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979" name="Google Shape;979;p140"/>
          <p:cNvSpPr txBox="1"/>
          <p:nvPr>
            <p:ph type="title"/>
          </p:nvPr>
        </p:nvSpPr>
        <p:spPr>
          <a:xfrm>
            <a:off x="311700" y="194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520">
                <a:solidFill>
                  <a:srgbClr val="0F407E"/>
                </a:solidFill>
                <a:latin typeface="Montserrat"/>
                <a:ea typeface="Montserrat"/>
                <a:cs typeface="Montserrat"/>
                <a:sym typeface="Montserrat"/>
              </a:rPr>
              <a:t>References</a:t>
            </a:r>
            <a:endParaRPr b="1" sz="2520">
              <a:solidFill>
                <a:srgbClr val="0F407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5"/>
          <p:cNvSpPr/>
          <p:nvPr/>
        </p:nvSpPr>
        <p:spPr>
          <a:xfrm rot="5400000">
            <a:off x="2458500" y="-1549650"/>
            <a:ext cx="4227000" cy="9159300"/>
          </a:xfrm>
          <a:prstGeom prst="rect">
            <a:avLst/>
          </a:prstGeom>
          <a:solidFill>
            <a:srgbClr val="CFE2F3">
              <a:alpha val="677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F407E"/>
              </a:buClr>
              <a:buSzPts val="2000"/>
              <a:buFont typeface="Montserrat SemiBold"/>
              <a:buChar char="●"/>
            </a:pPr>
            <a:r>
              <a:rPr lang="en" sz="200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No real-time status for item availability.</a:t>
            </a:r>
            <a:endParaRPr sz="200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F407E"/>
              </a:buClr>
              <a:buSzPts val="2000"/>
              <a:buFont typeface="Montserrat SemiBold"/>
              <a:buChar char="●"/>
            </a:pPr>
            <a:r>
              <a:rPr lang="en" sz="200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Customers are frustrated when items are unavailable.</a:t>
            </a:r>
            <a:endParaRPr sz="200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F407E"/>
              </a:buClr>
              <a:buSzPts val="2000"/>
              <a:buFont typeface="Montserrat SemiBold"/>
              <a:buChar char="●"/>
            </a:pPr>
            <a:r>
              <a:rPr lang="en" sz="200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Damaged trust due to repeated unavailability.</a:t>
            </a:r>
            <a:endParaRPr sz="200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F407E"/>
              </a:buClr>
              <a:buSzPts val="2000"/>
              <a:buFont typeface="Montserrat SemiBold"/>
              <a:buChar char="●"/>
            </a:pPr>
            <a:r>
              <a:rPr lang="en" sz="200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Manual updates by staff cause inefficiencies.</a:t>
            </a:r>
            <a:endParaRPr sz="200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45" name="Google Shape;145;p25"/>
          <p:cNvSpPr txBox="1"/>
          <p:nvPr>
            <p:ph type="title"/>
          </p:nvPr>
        </p:nvSpPr>
        <p:spPr>
          <a:xfrm>
            <a:off x="311700" y="194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2520">
                <a:solidFill>
                  <a:srgbClr val="0F407E"/>
                </a:solidFill>
                <a:latin typeface="Montserrat"/>
                <a:ea typeface="Montserrat"/>
                <a:cs typeface="Montserrat"/>
                <a:sym typeface="Montserrat"/>
              </a:rPr>
              <a:t>Lack of Availability Status</a:t>
            </a:r>
            <a:endParaRPr b="1" sz="2520">
              <a:solidFill>
                <a:srgbClr val="0F407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6"/>
          <p:cNvSpPr/>
          <p:nvPr/>
        </p:nvSpPr>
        <p:spPr>
          <a:xfrm rot="5400000">
            <a:off x="2003700" y="-2004300"/>
            <a:ext cx="5136600" cy="9159300"/>
          </a:xfrm>
          <a:prstGeom prst="rect">
            <a:avLst/>
          </a:prstGeom>
          <a:solidFill>
            <a:srgbClr val="CFE2F3">
              <a:alpha val="677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26"/>
          <p:cNvSpPr/>
          <p:nvPr/>
        </p:nvSpPr>
        <p:spPr>
          <a:xfrm>
            <a:off x="-7650" y="954300"/>
            <a:ext cx="9159300" cy="3234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26"/>
          <p:cNvSpPr txBox="1"/>
          <p:nvPr>
            <p:ph type="title"/>
          </p:nvPr>
        </p:nvSpPr>
        <p:spPr>
          <a:xfrm>
            <a:off x="311700" y="1823100"/>
            <a:ext cx="8520600" cy="150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4800">
                <a:solidFill>
                  <a:srgbClr val="0F407E"/>
                </a:solidFill>
                <a:latin typeface="Montserrat"/>
                <a:ea typeface="Montserrat"/>
                <a:cs typeface="Montserrat"/>
                <a:sym typeface="Montserrat"/>
              </a:rPr>
              <a:t>1.4 Software Quality Attributes</a:t>
            </a:r>
            <a:endParaRPr b="1" sz="4800">
              <a:solidFill>
                <a:srgbClr val="0F407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7"/>
          <p:cNvSpPr/>
          <p:nvPr/>
        </p:nvSpPr>
        <p:spPr>
          <a:xfrm rot="5400000">
            <a:off x="2458500" y="-1549650"/>
            <a:ext cx="4227000" cy="9159300"/>
          </a:xfrm>
          <a:prstGeom prst="rect">
            <a:avLst/>
          </a:prstGeom>
          <a:solidFill>
            <a:srgbClr val="CFE2F3">
              <a:alpha val="677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27"/>
          <p:cNvSpPr txBox="1"/>
          <p:nvPr>
            <p:ph type="title"/>
          </p:nvPr>
        </p:nvSpPr>
        <p:spPr>
          <a:xfrm>
            <a:off x="311700" y="194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520">
                <a:solidFill>
                  <a:srgbClr val="0F407E"/>
                </a:solidFill>
                <a:latin typeface="Montserrat"/>
                <a:ea typeface="Montserrat"/>
                <a:cs typeface="Montserrat"/>
                <a:sym typeface="Montserrat"/>
              </a:rPr>
              <a:t>5 Chosen Software Quality Attributes</a:t>
            </a:r>
            <a:endParaRPr b="1" sz="2520">
              <a:solidFill>
                <a:srgbClr val="0F407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159" name="Google Shape;159;p27"/>
          <p:cNvGraphicFramePr/>
          <p:nvPr/>
        </p:nvGraphicFramePr>
        <p:xfrm>
          <a:off x="853300" y="10710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{534FE565-2143-47B3-98CA-D040500F6AAB}</a:tableStyleId>
              </a:tblPr>
              <a:tblGrid>
                <a:gridCol w="2065700"/>
                <a:gridCol w="5371700"/>
              </a:tblGrid>
              <a:tr h="370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0F407E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Software Quality Attribute</a:t>
                      </a:r>
                      <a:endParaRPr b="1" sz="1500">
                        <a:solidFill>
                          <a:srgbClr val="0F407E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0F407E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Explanation</a:t>
                      </a:r>
                      <a:endParaRPr b="1" sz="1500">
                        <a:solidFill>
                          <a:srgbClr val="0F407E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</a:tr>
              <a:tr h="370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0F407E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Availability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F407E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The probability that a system will work as required when required during the period of a mission.</a:t>
                      </a:r>
                      <a:endParaRPr sz="1700"/>
                    </a:p>
                  </a:txBody>
                  <a:tcPr marT="91425" marB="91425" marR="91425" marL="91425"/>
                </a:tc>
              </a:tr>
              <a:tr h="100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500">
                          <a:solidFill>
                            <a:srgbClr val="0F407E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Functional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F407E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The s</a:t>
                      </a:r>
                      <a:r>
                        <a:rPr lang="en">
                          <a:solidFill>
                            <a:srgbClr val="0F407E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ystem will perform the functions that it is required to.</a:t>
                      </a:r>
                      <a:endParaRPr>
                        <a:solidFill>
                          <a:srgbClr val="0F407E"/>
                        </a:solidFill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T="91425" marB="91425" marR="91425" marL="91425"/>
                </a:tc>
              </a:tr>
              <a:tr h="298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0F407E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Usable</a:t>
                      </a:r>
                      <a:endParaRPr sz="1500">
                        <a:solidFill>
                          <a:srgbClr val="0F407E"/>
                        </a:solidFill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F407E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Provide users with a satisfying experience (not a source of </a:t>
                      </a:r>
                      <a:r>
                        <a:rPr lang="en">
                          <a:solidFill>
                            <a:srgbClr val="0F407E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dissatisfaction).</a:t>
                      </a:r>
                      <a:endParaRPr>
                        <a:solidFill>
                          <a:srgbClr val="0F407E"/>
                        </a:solidFill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T="91425" marB="91425" marR="91425" marL="91425"/>
                </a:tc>
              </a:tr>
              <a:tr h="210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0F407E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Reliable</a:t>
                      </a:r>
                      <a:endParaRPr sz="1500">
                        <a:solidFill>
                          <a:srgbClr val="0F407E"/>
                        </a:solidFill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F407E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Not prone to hardware or software failures, the system will deliver the functionalities when the users want it.</a:t>
                      </a:r>
                      <a:endParaRPr>
                        <a:solidFill>
                          <a:srgbClr val="0F407E"/>
                        </a:solidFill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T="91425" marB="91425" marR="91425" marL="91425"/>
                </a:tc>
              </a:tr>
              <a:tr h="839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0F407E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Flexible</a:t>
                      </a:r>
                      <a:endParaRPr sz="1500">
                        <a:solidFill>
                          <a:srgbClr val="0F407E"/>
                        </a:solidFill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F407E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Capable of being adapted to new users, to run in different countries or to be moved to a different platform.</a:t>
                      </a:r>
                      <a:endParaRPr>
                        <a:solidFill>
                          <a:srgbClr val="0F407E"/>
                        </a:solidFill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8"/>
          <p:cNvSpPr/>
          <p:nvPr/>
        </p:nvSpPr>
        <p:spPr>
          <a:xfrm rot="5400000">
            <a:off x="2003700" y="-2004300"/>
            <a:ext cx="5136600" cy="9159300"/>
          </a:xfrm>
          <a:prstGeom prst="rect">
            <a:avLst/>
          </a:prstGeom>
          <a:solidFill>
            <a:srgbClr val="CFE2F3">
              <a:alpha val="677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28"/>
          <p:cNvSpPr/>
          <p:nvPr/>
        </p:nvSpPr>
        <p:spPr>
          <a:xfrm>
            <a:off x="-7650" y="954300"/>
            <a:ext cx="9159300" cy="3234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28"/>
          <p:cNvSpPr txBox="1"/>
          <p:nvPr>
            <p:ph type="title"/>
          </p:nvPr>
        </p:nvSpPr>
        <p:spPr>
          <a:xfrm>
            <a:off x="311700" y="1823100"/>
            <a:ext cx="8520600" cy="150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4800">
                <a:solidFill>
                  <a:srgbClr val="0F407E"/>
                </a:solidFill>
                <a:latin typeface="Montserrat"/>
                <a:ea typeface="Montserrat"/>
                <a:cs typeface="Montserrat"/>
                <a:sym typeface="Montserrat"/>
              </a:rPr>
              <a:t>1.5 Software Process Model</a:t>
            </a:r>
            <a:endParaRPr b="1" sz="4800">
              <a:solidFill>
                <a:srgbClr val="0F407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9"/>
          <p:cNvSpPr/>
          <p:nvPr/>
        </p:nvSpPr>
        <p:spPr>
          <a:xfrm rot="5400000">
            <a:off x="2458500" y="-1549650"/>
            <a:ext cx="4227000" cy="9159300"/>
          </a:xfrm>
          <a:prstGeom prst="rect">
            <a:avLst/>
          </a:prstGeom>
          <a:solidFill>
            <a:srgbClr val="CFE2F3">
              <a:alpha val="677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29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407E"/>
              </a:buClr>
              <a:buSzPts val="2000"/>
              <a:buFont typeface="Montserrat SemiBold"/>
              <a:buChar char="●"/>
            </a:pPr>
            <a:r>
              <a:rPr lang="en" sz="200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Break requirements down into standalone modules</a:t>
            </a:r>
            <a:endParaRPr sz="200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407E"/>
              </a:buClr>
              <a:buSzPts val="2000"/>
              <a:buFont typeface="Montserrat SemiBold"/>
              <a:buChar char="●"/>
            </a:pPr>
            <a:r>
              <a:rPr lang="en" sz="200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Each module passes through phases:</a:t>
            </a:r>
            <a:endParaRPr sz="200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55600" lvl="1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407E"/>
              </a:buClr>
              <a:buSzPts val="2000"/>
              <a:buFont typeface="Montserrat SemiBold"/>
              <a:buChar char="○"/>
            </a:pPr>
            <a:r>
              <a:rPr lang="en" sz="200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Requirements</a:t>
            </a:r>
            <a:endParaRPr sz="200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55600" lvl="1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407E"/>
              </a:buClr>
              <a:buSzPts val="2000"/>
              <a:buFont typeface="Montserrat SemiBold"/>
              <a:buChar char="○"/>
            </a:pPr>
            <a:r>
              <a:rPr lang="en" sz="200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Design</a:t>
            </a:r>
            <a:endParaRPr sz="200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55600" lvl="1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407E"/>
              </a:buClr>
              <a:buSzPts val="2000"/>
              <a:buFont typeface="Montserrat SemiBold"/>
              <a:buChar char="○"/>
            </a:pPr>
            <a:r>
              <a:rPr lang="en" sz="200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Implementation</a:t>
            </a:r>
            <a:endParaRPr sz="200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55600" lvl="1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407E"/>
              </a:buClr>
              <a:buSzPts val="2000"/>
              <a:buFont typeface="Montserrat SemiBold"/>
              <a:buChar char="○"/>
            </a:pPr>
            <a:r>
              <a:rPr lang="en" sz="200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Testing</a:t>
            </a:r>
            <a:endParaRPr sz="200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407E"/>
              </a:buClr>
              <a:buSzPts val="2000"/>
              <a:buFont typeface="Montserrat SemiBold"/>
              <a:buChar char="●"/>
            </a:pPr>
            <a:r>
              <a:rPr lang="en" sz="200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Improved system via repeating phases</a:t>
            </a:r>
            <a:endParaRPr sz="200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73" name="Google Shape;173;p29"/>
          <p:cNvSpPr txBox="1"/>
          <p:nvPr>
            <p:ph type="title"/>
          </p:nvPr>
        </p:nvSpPr>
        <p:spPr>
          <a:xfrm>
            <a:off x="311700" y="194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2520">
                <a:solidFill>
                  <a:srgbClr val="0F407E"/>
                </a:solidFill>
                <a:latin typeface="Montserrat"/>
                <a:ea typeface="Montserrat"/>
                <a:cs typeface="Montserrat"/>
                <a:sym typeface="Montserrat"/>
              </a:rPr>
              <a:t>Incremental Model</a:t>
            </a:r>
            <a:endParaRPr b="1" sz="2520">
              <a:solidFill>
                <a:srgbClr val="0F407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74" name="Google Shape;17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619250"/>
            <a:ext cx="4476750" cy="190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0"/>
          <p:cNvSpPr/>
          <p:nvPr/>
        </p:nvSpPr>
        <p:spPr>
          <a:xfrm rot="5400000">
            <a:off x="2458500" y="-1549650"/>
            <a:ext cx="4227000" cy="9159300"/>
          </a:xfrm>
          <a:prstGeom prst="rect">
            <a:avLst/>
          </a:prstGeom>
          <a:solidFill>
            <a:srgbClr val="CFE2F3">
              <a:alpha val="677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30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407E"/>
              </a:buClr>
              <a:buSzPts val="2000"/>
              <a:buFont typeface="Montserrat SemiBold"/>
              <a:buChar char="●"/>
            </a:pPr>
            <a:r>
              <a:rPr lang="en" sz="200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System introduced in 10 weeks</a:t>
            </a:r>
            <a:endParaRPr sz="200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407E"/>
              </a:buClr>
              <a:buSzPts val="2000"/>
              <a:buFont typeface="Montserrat SemiBold"/>
              <a:buChar char="●"/>
            </a:pPr>
            <a:r>
              <a:rPr lang="en" sz="200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First</a:t>
            </a:r>
            <a:r>
              <a:rPr lang="en" sz="200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Build:</a:t>
            </a:r>
            <a:endParaRPr sz="200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55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407E"/>
              </a:buClr>
              <a:buSzPts val="2000"/>
              <a:buFont typeface="Montserrat SemiBold"/>
              <a:buChar char="○"/>
            </a:pPr>
            <a:r>
              <a:rPr lang="en" sz="200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View item menu</a:t>
            </a:r>
            <a:endParaRPr sz="200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55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407E"/>
              </a:buClr>
              <a:buSzPts val="2000"/>
              <a:buFont typeface="Montserrat SemiBold"/>
              <a:buChar char="○"/>
            </a:pPr>
            <a:r>
              <a:rPr lang="en" sz="200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Register as member</a:t>
            </a:r>
            <a:endParaRPr sz="200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55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407E"/>
              </a:buClr>
              <a:buSzPts val="2000"/>
              <a:buFont typeface="Montserrat SemiBold"/>
              <a:buChar char="○"/>
            </a:pPr>
            <a:r>
              <a:rPr lang="en" sz="200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Manage staff (add / update staff info)</a:t>
            </a:r>
            <a:endParaRPr sz="200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81" name="Google Shape;181;p30"/>
          <p:cNvSpPr txBox="1"/>
          <p:nvPr>
            <p:ph type="title"/>
          </p:nvPr>
        </p:nvSpPr>
        <p:spPr>
          <a:xfrm>
            <a:off x="311700" y="194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2520">
                <a:solidFill>
                  <a:srgbClr val="0F407E"/>
                </a:solidFill>
                <a:latin typeface="Montserrat"/>
                <a:ea typeface="Montserrat"/>
                <a:cs typeface="Montserrat"/>
                <a:sym typeface="Montserrat"/>
              </a:rPr>
              <a:t>Incremental Model</a:t>
            </a:r>
            <a:endParaRPr b="1" sz="2520">
              <a:solidFill>
                <a:srgbClr val="0F407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2" name="Google Shape;182;p30"/>
          <p:cNvSpPr txBox="1"/>
          <p:nvPr>
            <p:ph idx="1" type="body"/>
          </p:nvPr>
        </p:nvSpPr>
        <p:spPr>
          <a:xfrm>
            <a:off x="45720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407E"/>
              </a:buClr>
              <a:buSzPts val="2000"/>
              <a:buFont typeface="Montserrat SemiBold"/>
              <a:buChar char="●"/>
            </a:pPr>
            <a:r>
              <a:rPr lang="en" sz="200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Second Build:</a:t>
            </a:r>
            <a:endParaRPr sz="200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55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407E"/>
              </a:buClr>
              <a:buSzPts val="2000"/>
              <a:buFont typeface="Montserrat SemiBold"/>
              <a:buChar char="○"/>
            </a:pPr>
            <a:r>
              <a:rPr lang="en" sz="200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Food ordering service</a:t>
            </a:r>
            <a:endParaRPr sz="200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55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407E"/>
              </a:buClr>
              <a:buSzPts val="2000"/>
              <a:buFont typeface="Montserrat SemiBold"/>
              <a:buChar char="○"/>
            </a:pPr>
            <a:r>
              <a:rPr lang="en" sz="200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Payment</a:t>
            </a:r>
            <a:endParaRPr sz="200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55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407E"/>
              </a:buClr>
              <a:buSzPts val="2000"/>
              <a:buFont typeface="Montserrat SemiBold"/>
              <a:buChar char="○"/>
            </a:pPr>
            <a:r>
              <a:rPr lang="en" sz="200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Table reservation</a:t>
            </a:r>
            <a:endParaRPr sz="200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407E"/>
              </a:buClr>
              <a:buSzPts val="2000"/>
              <a:buFont typeface="Montserrat SemiBold"/>
              <a:buChar char="●"/>
            </a:pPr>
            <a:r>
              <a:rPr lang="en" sz="200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Third Build:</a:t>
            </a:r>
            <a:endParaRPr sz="200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55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407E"/>
              </a:buClr>
              <a:buSzPts val="2000"/>
              <a:buFont typeface="Montserrat SemiBold"/>
              <a:buChar char="○"/>
            </a:pPr>
            <a:r>
              <a:rPr lang="en" sz="200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Delivery service</a:t>
            </a:r>
            <a:endParaRPr sz="200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55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407E"/>
              </a:buClr>
              <a:buSzPts val="2000"/>
              <a:buFont typeface="Montserrat SemiBold"/>
              <a:buChar char="○"/>
            </a:pPr>
            <a:r>
              <a:rPr lang="en" sz="200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Membership function</a:t>
            </a:r>
            <a:endParaRPr sz="200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55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407E"/>
              </a:buClr>
              <a:buSzPts val="2000"/>
              <a:buFont typeface="Montserrat SemiBold"/>
              <a:buChar char="○"/>
            </a:pPr>
            <a:r>
              <a:rPr lang="en" sz="200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Report generation</a:t>
            </a:r>
            <a:endParaRPr sz="200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55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407E"/>
              </a:buClr>
              <a:buSzPts val="2000"/>
              <a:buFont typeface="Montserrat SemiBold"/>
              <a:buChar char="○"/>
            </a:pPr>
            <a:r>
              <a:rPr lang="en" sz="200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Promotion function</a:t>
            </a:r>
            <a:endParaRPr sz="200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1"/>
          <p:cNvSpPr/>
          <p:nvPr/>
        </p:nvSpPr>
        <p:spPr>
          <a:xfrm rot="5400000">
            <a:off x="2458500" y="-1549650"/>
            <a:ext cx="4227000" cy="9159300"/>
          </a:xfrm>
          <a:prstGeom prst="rect">
            <a:avLst/>
          </a:prstGeom>
          <a:solidFill>
            <a:srgbClr val="CFE2F3">
              <a:alpha val="677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407E"/>
              </a:buClr>
              <a:buSzPts val="2000"/>
              <a:buFont typeface="Montserrat SemiBold"/>
              <a:buChar char="●"/>
            </a:pPr>
            <a:r>
              <a:rPr lang="en" sz="200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Comprehensive requirements of system</a:t>
            </a:r>
            <a:endParaRPr sz="200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55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407E"/>
              </a:buClr>
              <a:buSzPts val="2000"/>
              <a:buFont typeface="Montserrat SemiBold"/>
              <a:buChar char="○"/>
            </a:pPr>
            <a:r>
              <a:rPr lang="en" sz="200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Core requirement: Allow customer to use fundamental food ordering service</a:t>
            </a:r>
            <a:endParaRPr sz="200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55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407E"/>
              </a:buClr>
              <a:buSzPts val="2000"/>
              <a:buFont typeface="Montserrat SemiBold"/>
              <a:buChar char="○"/>
            </a:pPr>
            <a:r>
              <a:rPr lang="en" sz="200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Secondary requirement:</a:t>
            </a:r>
            <a:endParaRPr sz="200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55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407E"/>
              </a:buClr>
              <a:buSzPts val="2000"/>
              <a:buFont typeface="Montserrat SemiBold"/>
              <a:buChar char="■"/>
            </a:pPr>
            <a:r>
              <a:rPr lang="en" sz="200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Delivery service</a:t>
            </a:r>
            <a:endParaRPr sz="200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55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407E"/>
              </a:buClr>
              <a:buSzPts val="2000"/>
              <a:buFont typeface="Montserrat SemiBold"/>
              <a:buChar char="■"/>
            </a:pPr>
            <a:r>
              <a:rPr lang="en" sz="200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Customer support live chat</a:t>
            </a:r>
            <a:endParaRPr sz="200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55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407E"/>
              </a:buClr>
              <a:buSzPts val="2000"/>
              <a:buFont typeface="Montserrat SemiBold"/>
              <a:buChar char="■"/>
            </a:pPr>
            <a:r>
              <a:rPr lang="en" sz="200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Event posting</a:t>
            </a:r>
            <a:endParaRPr sz="200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89" name="Google Shape;189;p31"/>
          <p:cNvSpPr txBox="1"/>
          <p:nvPr>
            <p:ph type="title"/>
          </p:nvPr>
        </p:nvSpPr>
        <p:spPr>
          <a:xfrm>
            <a:off x="311700" y="194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2520">
                <a:solidFill>
                  <a:srgbClr val="0F407E"/>
                </a:solidFill>
                <a:latin typeface="Montserrat"/>
                <a:ea typeface="Montserrat"/>
                <a:cs typeface="Montserrat"/>
                <a:sym typeface="Montserrat"/>
              </a:rPr>
              <a:t>Incremental Model</a:t>
            </a:r>
            <a:endParaRPr b="1" sz="2520">
              <a:solidFill>
                <a:srgbClr val="0F407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/>
          <p:nvPr/>
        </p:nvSpPr>
        <p:spPr>
          <a:xfrm rot="5400000">
            <a:off x="2003700" y="-2004300"/>
            <a:ext cx="5136600" cy="9159300"/>
          </a:xfrm>
          <a:prstGeom prst="rect">
            <a:avLst/>
          </a:prstGeom>
          <a:solidFill>
            <a:srgbClr val="CFE2F3">
              <a:alpha val="677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14"/>
          <p:cNvSpPr/>
          <p:nvPr/>
        </p:nvSpPr>
        <p:spPr>
          <a:xfrm>
            <a:off x="-7650" y="954300"/>
            <a:ext cx="9159300" cy="3234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14"/>
          <p:cNvSpPr txBox="1"/>
          <p:nvPr>
            <p:ph type="title"/>
          </p:nvPr>
        </p:nvSpPr>
        <p:spPr>
          <a:xfrm>
            <a:off x="311700" y="1823100"/>
            <a:ext cx="8520600" cy="150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4800">
                <a:solidFill>
                  <a:srgbClr val="0F407E"/>
                </a:solidFill>
                <a:latin typeface="Montserrat"/>
                <a:ea typeface="Montserrat"/>
                <a:cs typeface="Montserrat"/>
                <a:sym typeface="Montserrat"/>
              </a:rPr>
              <a:t>1.1 Organization Background</a:t>
            </a:r>
            <a:endParaRPr b="1" sz="4800">
              <a:solidFill>
                <a:srgbClr val="0F407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2"/>
          <p:cNvSpPr/>
          <p:nvPr/>
        </p:nvSpPr>
        <p:spPr>
          <a:xfrm rot="5400000">
            <a:off x="2458500" y="-1549650"/>
            <a:ext cx="4227000" cy="9159300"/>
          </a:xfrm>
          <a:prstGeom prst="rect">
            <a:avLst/>
          </a:prstGeom>
          <a:solidFill>
            <a:srgbClr val="CFE2F3">
              <a:alpha val="677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34607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407E"/>
              </a:buClr>
              <a:buSzPct val="100000"/>
              <a:buFont typeface="Montserrat SemiBold"/>
              <a:buChar char="●"/>
            </a:pPr>
            <a:r>
              <a:rPr lang="en" sz="200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Quick Introduction into Market</a:t>
            </a:r>
            <a:endParaRPr sz="200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46075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407E"/>
              </a:buClr>
              <a:buSzPct val="100000"/>
              <a:buFont typeface="Montserrat SemiBold"/>
              <a:buChar char="○"/>
            </a:pPr>
            <a:r>
              <a:rPr lang="en" sz="200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Introduced into Market within 10 weeks</a:t>
            </a:r>
            <a:endParaRPr sz="200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46075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407E"/>
              </a:buClr>
              <a:buSzPct val="100000"/>
              <a:buFont typeface="Montserrat SemiBold"/>
              <a:buChar char="○"/>
            </a:pPr>
            <a:r>
              <a:rPr lang="en" sz="200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First increment focuses on:</a:t>
            </a:r>
            <a:endParaRPr sz="200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46075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407E"/>
              </a:buClr>
              <a:buSzPct val="100000"/>
              <a:buFont typeface="Montserrat SemiBold"/>
              <a:buChar char="■"/>
            </a:pPr>
            <a:r>
              <a:rPr lang="en" sz="200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Core requirement and functionalities of system</a:t>
            </a:r>
            <a:endParaRPr sz="200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46075" lvl="2" marL="1371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F407E"/>
              </a:buClr>
              <a:buSzPct val="100000"/>
              <a:buFont typeface="Montserrat SemiBold"/>
              <a:buChar char="■"/>
            </a:pPr>
            <a:r>
              <a:rPr lang="en" sz="200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E.g. V</a:t>
            </a:r>
            <a:r>
              <a:rPr lang="en" sz="200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iew menu, add to cart, place order, payment, view receipts</a:t>
            </a:r>
            <a:endParaRPr sz="200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46075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407E"/>
              </a:buClr>
              <a:buSzPct val="100000"/>
              <a:buFont typeface="Montserrat SemiBold"/>
              <a:buChar char="○"/>
            </a:pPr>
            <a:r>
              <a:rPr lang="en" sz="200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Second increment focuses on:</a:t>
            </a:r>
            <a:endParaRPr sz="200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46075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407E"/>
              </a:buClr>
              <a:buSzPct val="100000"/>
              <a:buFont typeface="Montserrat SemiBold"/>
              <a:buChar char="■"/>
            </a:pPr>
            <a:r>
              <a:rPr lang="en" sz="200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Sub requirement of system</a:t>
            </a:r>
            <a:endParaRPr sz="200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46075" lvl="2" marL="1371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F407E"/>
              </a:buClr>
              <a:buSzPct val="100000"/>
              <a:buFont typeface="Montserrat SemiBold"/>
              <a:buChar char="■"/>
            </a:pPr>
            <a:r>
              <a:rPr lang="en" sz="200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E.g. Delivery feature, customer service live chat, event posting features</a:t>
            </a:r>
            <a:endParaRPr sz="200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96" name="Google Shape;196;p32"/>
          <p:cNvSpPr txBox="1"/>
          <p:nvPr>
            <p:ph type="title"/>
          </p:nvPr>
        </p:nvSpPr>
        <p:spPr>
          <a:xfrm>
            <a:off x="311700" y="194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2520">
                <a:solidFill>
                  <a:srgbClr val="0F407E"/>
                </a:solidFill>
                <a:latin typeface="Montserrat"/>
                <a:ea typeface="Montserrat"/>
                <a:cs typeface="Montserrat"/>
                <a:sym typeface="Montserrat"/>
              </a:rPr>
              <a:t>Incremental Model</a:t>
            </a:r>
            <a:endParaRPr b="1" sz="2520">
              <a:solidFill>
                <a:srgbClr val="0F407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3"/>
          <p:cNvSpPr/>
          <p:nvPr/>
        </p:nvSpPr>
        <p:spPr>
          <a:xfrm rot="5400000">
            <a:off x="2003700" y="-2004300"/>
            <a:ext cx="5136600" cy="9159300"/>
          </a:xfrm>
          <a:prstGeom prst="rect">
            <a:avLst/>
          </a:prstGeom>
          <a:solidFill>
            <a:srgbClr val="CFE2F3">
              <a:alpha val="677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33"/>
          <p:cNvSpPr/>
          <p:nvPr/>
        </p:nvSpPr>
        <p:spPr>
          <a:xfrm>
            <a:off x="-7650" y="954300"/>
            <a:ext cx="9159300" cy="3234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33"/>
          <p:cNvSpPr txBox="1"/>
          <p:nvPr>
            <p:ph type="title"/>
          </p:nvPr>
        </p:nvSpPr>
        <p:spPr>
          <a:xfrm>
            <a:off x="311700" y="1823100"/>
            <a:ext cx="8520600" cy="150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4800">
                <a:solidFill>
                  <a:srgbClr val="0F407E"/>
                </a:solidFill>
                <a:latin typeface="Montserrat"/>
                <a:ea typeface="Montserrat"/>
                <a:cs typeface="Montserrat"/>
                <a:sym typeface="Montserrat"/>
              </a:rPr>
              <a:t>2.1 Project Planning &amp; Scheduling</a:t>
            </a:r>
            <a:endParaRPr b="1" sz="4800">
              <a:solidFill>
                <a:srgbClr val="0F407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4"/>
          <p:cNvSpPr/>
          <p:nvPr/>
        </p:nvSpPr>
        <p:spPr>
          <a:xfrm rot="5400000">
            <a:off x="2458500" y="-1549650"/>
            <a:ext cx="4227000" cy="9159300"/>
          </a:xfrm>
          <a:prstGeom prst="rect">
            <a:avLst/>
          </a:prstGeom>
          <a:solidFill>
            <a:srgbClr val="CFE2F3">
              <a:alpha val="677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34"/>
          <p:cNvSpPr txBox="1"/>
          <p:nvPr>
            <p:ph type="title"/>
          </p:nvPr>
        </p:nvSpPr>
        <p:spPr>
          <a:xfrm>
            <a:off x="311700" y="194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2520">
                <a:solidFill>
                  <a:srgbClr val="0F407E"/>
                </a:solidFill>
                <a:latin typeface="Montserrat"/>
                <a:ea typeface="Montserrat"/>
                <a:cs typeface="Montserrat"/>
                <a:sym typeface="Montserrat"/>
              </a:rPr>
              <a:t>Project Planning &amp; Scheduling</a:t>
            </a:r>
            <a:endParaRPr b="1" sz="2520">
              <a:solidFill>
                <a:srgbClr val="0F407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10" name="Google Shape;21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1513" y="916500"/>
            <a:ext cx="5460969" cy="422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5"/>
          <p:cNvSpPr/>
          <p:nvPr/>
        </p:nvSpPr>
        <p:spPr>
          <a:xfrm rot="5400000">
            <a:off x="2458500" y="-1549650"/>
            <a:ext cx="4227000" cy="9159300"/>
          </a:xfrm>
          <a:prstGeom prst="rect">
            <a:avLst/>
          </a:prstGeom>
          <a:solidFill>
            <a:srgbClr val="CFE2F3">
              <a:alpha val="677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35"/>
          <p:cNvSpPr txBox="1"/>
          <p:nvPr>
            <p:ph type="title"/>
          </p:nvPr>
        </p:nvSpPr>
        <p:spPr>
          <a:xfrm>
            <a:off x="311700" y="194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2520">
                <a:solidFill>
                  <a:srgbClr val="0F407E"/>
                </a:solidFill>
                <a:latin typeface="Montserrat"/>
                <a:ea typeface="Montserrat"/>
                <a:cs typeface="Montserrat"/>
                <a:sym typeface="Montserrat"/>
              </a:rPr>
              <a:t>Project Planning &amp; Scheduling</a:t>
            </a:r>
            <a:endParaRPr b="1" sz="2520">
              <a:solidFill>
                <a:srgbClr val="0F407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17" name="Google Shape;21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1513" y="916500"/>
            <a:ext cx="5460969" cy="422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6"/>
          <p:cNvSpPr/>
          <p:nvPr/>
        </p:nvSpPr>
        <p:spPr>
          <a:xfrm rot="5400000">
            <a:off x="2458500" y="-1549650"/>
            <a:ext cx="4227000" cy="9159300"/>
          </a:xfrm>
          <a:prstGeom prst="rect">
            <a:avLst/>
          </a:prstGeom>
          <a:solidFill>
            <a:srgbClr val="CFE2F3">
              <a:alpha val="677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36"/>
          <p:cNvSpPr txBox="1"/>
          <p:nvPr>
            <p:ph type="title"/>
          </p:nvPr>
        </p:nvSpPr>
        <p:spPr>
          <a:xfrm>
            <a:off x="311700" y="194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2520">
                <a:solidFill>
                  <a:srgbClr val="0F407E"/>
                </a:solidFill>
                <a:latin typeface="Montserrat"/>
                <a:ea typeface="Montserrat"/>
                <a:cs typeface="Montserrat"/>
                <a:sym typeface="Montserrat"/>
              </a:rPr>
              <a:t>Project Planning &amp; Scheduling</a:t>
            </a:r>
            <a:endParaRPr b="1" sz="2520">
              <a:solidFill>
                <a:srgbClr val="0F407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4" name="Google Shape;22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1513" y="916500"/>
            <a:ext cx="5460969" cy="422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7"/>
          <p:cNvSpPr/>
          <p:nvPr/>
        </p:nvSpPr>
        <p:spPr>
          <a:xfrm rot="5400000">
            <a:off x="2458500" y="-1549650"/>
            <a:ext cx="4227000" cy="9159300"/>
          </a:xfrm>
          <a:prstGeom prst="rect">
            <a:avLst/>
          </a:prstGeom>
          <a:solidFill>
            <a:srgbClr val="CFE2F3">
              <a:alpha val="677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37"/>
          <p:cNvSpPr txBox="1"/>
          <p:nvPr>
            <p:ph type="title"/>
          </p:nvPr>
        </p:nvSpPr>
        <p:spPr>
          <a:xfrm>
            <a:off x="311700" y="194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2520">
                <a:solidFill>
                  <a:srgbClr val="0F407E"/>
                </a:solidFill>
                <a:latin typeface="Montserrat"/>
                <a:ea typeface="Montserrat"/>
                <a:cs typeface="Montserrat"/>
                <a:sym typeface="Montserrat"/>
              </a:rPr>
              <a:t>Project Planning &amp; Scheduling</a:t>
            </a:r>
            <a:endParaRPr b="1" sz="2520">
              <a:solidFill>
                <a:srgbClr val="0F407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31" name="Google Shape;23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1513" y="916500"/>
            <a:ext cx="5460969" cy="422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8"/>
          <p:cNvSpPr/>
          <p:nvPr/>
        </p:nvSpPr>
        <p:spPr>
          <a:xfrm rot="5400000">
            <a:off x="2458500" y="-1549650"/>
            <a:ext cx="4227000" cy="9159300"/>
          </a:xfrm>
          <a:prstGeom prst="rect">
            <a:avLst/>
          </a:prstGeom>
          <a:solidFill>
            <a:srgbClr val="CFE2F3">
              <a:alpha val="677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38"/>
          <p:cNvSpPr txBox="1"/>
          <p:nvPr>
            <p:ph type="title"/>
          </p:nvPr>
        </p:nvSpPr>
        <p:spPr>
          <a:xfrm>
            <a:off x="311700" y="194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2520">
                <a:solidFill>
                  <a:srgbClr val="0F407E"/>
                </a:solidFill>
                <a:latin typeface="Montserrat"/>
                <a:ea typeface="Montserrat"/>
                <a:cs typeface="Montserrat"/>
                <a:sym typeface="Montserrat"/>
              </a:rPr>
              <a:t>Project Planning &amp; Scheduling</a:t>
            </a:r>
            <a:endParaRPr b="1" sz="2520">
              <a:solidFill>
                <a:srgbClr val="0F407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38" name="Google Shape;23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1513" y="916500"/>
            <a:ext cx="5460969" cy="422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9"/>
          <p:cNvSpPr/>
          <p:nvPr/>
        </p:nvSpPr>
        <p:spPr>
          <a:xfrm rot="5400000">
            <a:off x="2458500" y="-1549650"/>
            <a:ext cx="4227000" cy="9159300"/>
          </a:xfrm>
          <a:prstGeom prst="rect">
            <a:avLst/>
          </a:prstGeom>
          <a:solidFill>
            <a:srgbClr val="CFE2F3">
              <a:alpha val="677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39"/>
          <p:cNvSpPr txBox="1"/>
          <p:nvPr>
            <p:ph type="title"/>
          </p:nvPr>
        </p:nvSpPr>
        <p:spPr>
          <a:xfrm>
            <a:off x="311700" y="194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2520">
                <a:solidFill>
                  <a:srgbClr val="0F407E"/>
                </a:solidFill>
                <a:latin typeface="Montserrat"/>
                <a:ea typeface="Montserrat"/>
                <a:cs typeface="Montserrat"/>
                <a:sym typeface="Montserrat"/>
              </a:rPr>
              <a:t>Project Planning &amp; Scheduling</a:t>
            </a:r>
            <a:endParaRPr b="1" sz="2520">
              <a:solidFill>
                <a:srgbClr val="0F407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45" name="Google Shape;24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1513" y="916500"/>
            <a:ext cx="5460969" cy="422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0"/>
          <p:cNvSpPr/>
          <p:nvPr/>
        </p:nvSpPr>
        <p:spPr>
          <a:xfrm rot="5400000">
            <a:off x="2003700" y="-2004300"/>
            <a:ext cx="5136600" cy="9159300"/>
          </a:xfrm>
          <a:prstGeom prst="rect">
            <a:avLst/>
          </a:prstGeom>
          <a:solidFill>
            <a:srgbClr val="CFE2F3">
              <a:alpha val="677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40"/>
          <p:cNvSpPr/>
          <p:nvPr/>
        </p:nvSpPr>
        <p:spPr>
          <a:xfrm>
            <a:off x="-7650" y="954300"/>
            <a:ext cx="9159300" cy="3234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40"/>
          <p:cNvSpPr txBox="1"/>
          <p:nvPr>
            <p:ph type="title"/>
          </p:nvPr>
        </p:nvSpPr>
        <p:spPr>
          <a:xfrm>
            <a:off x="311700" y="1823100"/>
            <a:ext cx="8520600" cy="150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4800">
                <a:solidFill>
                  <a:srgbClr val="0F407E"/>
                </a:solidFill>
                <a:latin typeface="Montserrat"/>
                <a:ea typeface="Montserrat"/>
                <a:cs typeface="Montserrat"/>
                <a:sym typeface="Montserrat"/>
              </a:rPr>
              <a:t>2.2 System Requirement (Functional Requirement)</a:t>
            </a:r>
            <a:endParaRPr b="1" sz="4800">
              <a:solidFill>
                <a:srgbClr val="0F407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1"/>
          <p:cNvSpPr/>
          <p:nvPr/>
        </p:nvSpPr>
        <p:spPr>
          <a:xfrm rot="5400000">
            <a:off x="2458500" y="-1549650"/>
            <a:ext cx="4227000" cy="9159300"/>
          </a:xfrm>
          <a:prstGeom prst="rect">
            <a:avLst/>
          </a:prstGeom>
          <a:solidFill>
            <a:srgbClr val="CFE2F3">
              <a:alpha val="677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41"/>
          <p:cNvSpPr txBox="1"/>
          <p:nvPr>
            <p:ph idx="1" type="body"/>
          </p:nvPr>
        </p:nvSpPr>
        <p:spPr>
          <a:xfrm>
            <a:off x="232325" y="1043975"/>
            <a:ext cx="8520600" cy="387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b="1" lang="en" sz="1150">
                <a:solidFill>
                  <a:srgbClr val="0F407E"/>
                </a:solidFill>
                <a:latin typeface="Montserrat"/>
                <a:ea typeface="Montserrat"/>
                <a:cs typeface="Montserrat"/>
                <a:sym typeface="Montserrat"/>
              </a:rPr>
              <a:t>1.0 Add to Cart Function</a:t>
            </a:r>
            <a:endParaRPr b="1" sz="1150">
              <a:solidFill>
                <a:srgbClr val="0F407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	1.1 The system shall allow users to select items from the menu to add to their cart.</a:t>
            </a:r>
            <a:endParaRPr sz="115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1.2 The system shall prompt users to specify the quantity of each selected item.</a:t>
            </a:r>
            <a:endParaRPr sz="115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1.3 The system shall allow users to add special instructions for each item .</a:t>
            </a:r>
            <a:endParaRPr sz="115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1.4 The system shall add the selected items and quantities to the user's cart.</a:t>
            </a:r>
            <a:endParaRPr sz="115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1.5 The system shall display a confirmation message when items are successfully added to the cart.</a:t>
            </a:r>
            <a:endParaRPr sz="115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1.6 The system shall update the cart summary to reflect the newly added items.</a:t>
            </a:r>
            <a:endParaRPr sz="115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457200" lvl="0" marL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1.7 The system shall display the subtotal cost of items in the cart.</a:t>
            </a:r>
            <a:endParaRPr sz="115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1.8 The system shall support updating item quantities or removing items from the cart after addition.</a:t>
            </a:r>
            <a:endParaRPr sz="115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5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lnSpc>
                <a:spcPct val="100000"/>
              </a:lnSpc>
              <a:spcBef>
                <a:spcPts val="2000"/>
              </a:spcBef>
              <a:spcAft>
                <a:spcPts val="2000"/>
              </a:spcAft>
              <a:buNone/>
            </a:pPr>
            <a:r>
              <a:t/>
            </a:r>
            <a:endParaRPr sz="115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59" name="Google Shape;259;p41"/>
          <p:cNvSpPr txBox="1"/>
          <p:nvPr>
            <p:ph type="title"/>
          </p:nvPr>
        </p:nvSpPr>
        <p:spPr>
          <a:xfrm>
            <a:off x="311700" y="194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520">
                <a:solidFill>
                  <a:srgbClr val="0F407E"/>
                </a:solidFill>
                <a:latin typeface="Montserrat"/>
                <a:ea typeface="Montserrat"/>
                <a:cs typeface="Montserrat"/>
                <a:sym typeface="Montserrat"/>
              </a:rPr>
              <a:t>Order (Ong Yi Xin)</a:t>
            </a:r>
            <a:endParaRPr b="1" sz="2520">
              <a:solidFill>
                <a:srgbClr val="0F407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/>
          <p:nvPr/>
        </p:nvSpPr>
        <p:spPr>
          <a:xfrm rot="5400000">
            <a:off x="2458500" y="-1549650"/>
            <a:ext cx="4227000" cy="9159300"/>
          </a:xfrm>
          <a:prstGeom prst="rect">
            <a:avLst/>
          </a:prstGeom>
          <a:solidFill>
            <a:srgbClr val="CFE2F3">
              <a:alpha val="677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15"/>
          <p:cNvSpPr txBox="1"/>
          <p:nvPr>
            <p:ph idx="1" type="body"/>
          </p:nvPr>
        </p:nvSpPr>
        <p:spPr>
          <a:xfrm>
            <a:off x="311700" y="13218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F407E"/>
              </a:buClr>
              <a:buSzPts val="2000"/>
              <a:buFont typeface="Montserrat SemiBold"/>
              <a:buChar char="●"/>
            </a:pPr>
            <a:r>
              <a:rPr lang="en" sz="200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Japanese Food Restaurant</a:t>
            </a:r>
            <a:endParaRPr sz="200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F407E"/>
              </a:buClr>
              <a:buSzPts val="2000"/>
              <a:buFont typeface="Montserrat SemiBold"/>
              <a:buChar char="●"/>
            </a:pPr>
            <a:r>
              <a:rPr lang="en" sz="200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Founded: </a:t>
            </a:r>
            <a:r>
              <a:rPr lang="en" sz="200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Group</a:t>
            </a:r>
            <a:r>
              <a:rPr lang="en" sz="200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of passionate entrepreneurs in 2017</a:t>
            </a:r>
            <a:endParaRPr sz="200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F407E"/>
              </a:buClr>
              <a:buSzPts val="2000"/>
              <a:buFont typeface="Montserrat SemiBold"/>
              <a:buChar char="●"/>
            </a:pPr>
            <a:r>
              <a:rPr lang="en" sz="200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Up to 50 outlet in Malaysia &amp; Singapore</a:t>
            </a:r>
            <a:endParaRPr sz="200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F407E"/>
              </a:buClr>
              <a:buSzPts val="2000"/>
              <a:buFont typeface="Montserrat SemiBold"/>
              <a:buChar char="●"/>
            </a:pPr>
            <a:r>
              <a:rPr lang="en" sz="200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Variety of japanese dishes</a:t>
            </a:r>
            <a:endParaRPr sz="200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2000"/>
              </a:spcBef>
              <a:spcAft>
                <a:spcPts val="2000"/>
              </a:spcAft>
              <a:buClr>
                <a:srgbClr val="0F407E"/>
              </a:buClr>
              <a:buSzPts val="2000"/>
              <a:buFont typeface="Montserrat SemiBold"/>
              <a:buChar char="●"/>
            </a:pPr>
            <a:r>
              <a:rPr lang="en" sz="200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Keep price reasonable while maintaining quality</a:t>
            </a:r>
            <a:endParaRPr sz="200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73" name="Google Shape;73;p15"/>
          <p:cNvSpPr txBox="1"/>
          <p:nvPr>
            <p:ph type="title"/>
          </p:nvPr>
        </p:nvSpPr>
        <p:spPr>
          <a:xfrm>
            <a:off x="311700" y="194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520">
                <a:solidFill>
                  <a:srgbClr val="0F407E"/>
                </a:solidFill>
                <a:latin typeface="Montserrat"/>
                <a:ea typeface="Montserrat"/>
                <a:cs typeface="Montserrat"/>
                <a:sym typeface="Montserrat"/>
              </a:rPr>
              <a:t>1.1 Organization Background</a:t>
            </a:r>
            <a:endParaRPr b="1" sz="2520">
              <a:solidFill>
                <a:srgbClr val="0F407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2"/>
          <p:cNvSpPr/>
          <p:nvPr/>
        </p:nvSpPr>
        <p:spPr>
          <a:xfrm rot="5400000">
            <a:off x="2458500" y="-1549650"/>
            <a:ext cx="4227000" cy="9159300"/>
          </a:xfrm>
          <a:prstGeom prst="rect">
            <a:avLst/>
          </a:prstGeom>
          <a:solidFill>
            <a:srgbClr val="CFE2F3">
              <a:alpha val="677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42"/>
          <p:cNvSpPr txBox="1"/>
          <p:nvPr>
            <p:ph idx="1" type="body"/>
          </p:nvPr>
        </p:nvSpPr>
        <p:spPr>
          <a:xfrm>
            <a:off x="232325" y="1043975"/>
            <a:ext cx="8520600" cy="387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50">
                <a:solidFill>
                  <a:srgbClr val="0F407E"/>
                </a:solidFill>
                <a:latin typeface="Montserrat"/>
                <a:ea typeface="Montserrat"/>
                <a:cs typeface="Montserrat"/>
                <a:sym typeface="Montserrat"/>
              </a:rPr>
              <a:t>2.0 View Cart Function</a:t>
            </a:r>
            <a:endParaRPr b="1" sz="1150">
              <a:solidFill>
                <a:srgbClr val="0F407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50">
                <a:solidFill>
                  <a:srgbClr val="0F407E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r>
              <a:rPr lang="en" sz="115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.1 The system shall display a detailed list of items currently in the cart, including names, quantities, and prices.</a:t>
            </a:r>
            <a:endParaRPr sz="115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2.2 The system shall show the total cost of the items in the cart.</a:t>
            </a:r>
            <a:endParaRPr sz="115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2.3 The system shall allow users to modify quantities of items in the cart.</a:t>
            </a:r>
            <a:endParaRPr sz="115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2.4 The system shall allow users to remove items from the cart.</a:t>
            </a:r>
            <a:endParaRPr sz="115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2.5 The system shall show the updated total cost when items are added or removed.</a:t>
            </a:r>
            <a:endParaRPr sz="115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2.6 The system shall provide an option to apply discount codes or promotional offers.</a:t>
            </a:r>
            <a:endParaRPr sz="115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2.7 The system shall allow users to view and edit special instructions for each item in the cart.</a:t>
            </a:r>
            <a:endParaRPr sz="115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2.8 The system shall prompt users to review their order before proceeding to checkout.</a:t>
            </a:r>
            <a:endParaRPr sz="115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5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lnSpc>
                <a:spcPct val="100000"/>
              </a:lnSpc>
              <a:spcBef>
                <a:spcPts val="2000"/>
              </a:spcBef>
              <a:spcAft>
                <a:spcPts val="2000"/>
              </a:spcAft>
              <a:buNone/>
            </a:pPr>
            <a:r>
              <a:t/>
            </a:r>
            <a:endParaRPr b="1" sz="1150">
              <a:solidFill>
                <a:srgbClr val="0F407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6" name="Google Shape;266;p42"/>
          <p:cNvSpPr txBox="1"/>
          <p:nvPr>
            <p:ph type="title"/>
          </p:nvPr>
        </p:nvSpPr>
        <p:spPr>
          <a:xfrm>
            <a:off x="311700" y="194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520">
                <a:solidFill>
                  <a:srgbClr val="0F407E"/>
                </a:solidFill>
                <a:latin typeface="Montserrat"/>
                <a:ea typeface="Montserrat"/>
                <a:cs typeface="Montserrat"/>
                <a:sym typeface="Montserrat"/>
              </a:rPr>
              <a:t>Order (Ong Yi Xin)</a:t>
            </a:r>
            <a:endParaRPr b="1" sz="2520">
              <a:solidFill>
                <a:srgbClr val="0F407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3"/>
          <p:cNvSpPr/>
          <p:nvPr/>
        </p:nvSpPr>
        <p:spPr>
          <a:xfrm rot="5400000">
            <a:off x="2458500" y="-1549650"/>
            <a:ext cx="4227000" cy="9159300"/>
          </a:xfrm>
          <a:prstGeom prst="rect">
            <a:avLst/>
          </a:prstGeom>
          <a:solidFill>
            <a:srgbClr val="CFE2F3">
              <a:alpha val="677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43"/>
          <p:cNvSpPr txBox="1"/>
          <p:nvPr>
            <p:ph idx="1" type="body"/>
          </p:nvPr>
        </p:nvSpPr>
        <p:spPr>
          <a:xfrm>
            <a:off x="232325" y="1043975"/>
            <a:ext cx="8520600" cy="387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50">
                <a:solidFill>
                  <a:srgbClr val="0F407E"/>
                </a:solidFill>
                <a:latin typeface="Montserrat"/>
                <a:ea typeface="Montserrat"/>
                <a:cs typeface="Montserrat"/>
                <a:sym typeface="Montserrat"/>
              </a:rPr>
              <a:t>3.0 Place Order Function</a:t>
            </a:r>
            <a:endParaRPr b="1" sz="1150">
              <a:solidFill>
                <a:srgbClr val="0F407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3.1 The system shall prompt users to review their complete order before submission.</a:t>
            </a:r>
            <a:endParaRPr sz="115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3.2 The system shall allow users to confirm and submit their order.</a:t>
            </a:r>
            <a:endParaRPr sz="115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3.3 The system shall provide an order confirmation with a unique order ID.</a:t>
            </a:r>
            <a:endParaRPr sz="115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3.4 The system shall display an estimated preparation time for the order.</a:t>
            </a:r>
            <a:endParaRPr sz="115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3.5 The system shall allow users to select payment methods (e.g., credit card, cash).</a:t>
            </a:r>
            <a:endParaRPr sz="115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3.6 The system shall provide a summary of payment details and total cost.</a:t>
            </a:r>
            <a:endParaRPr sz="115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3.7 The system shall confirm successful order submission and provide an option to print or save the order receipt.</a:t>
            </a:r>
            <a:endParaRPr sz="115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3.8 The system shall update the order status to "Processing" and notify users of the status.</a:t>
            </a:r>
            <a:endParaRPr sz="115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5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lnSpc>
                <a:spcPct val="100000"/>
              </a:lnSpc>
              <a:spcBef>
                <a:spcPts val="2000"/>
              </a:spcBef>
              <a:spcAft>
                <a:spcPts val="2000"/>
              </a:spcAft>
              <a:buNone/>
            </a:pPr>
            <a:r>
              <a:t/>
            </a:r>
            <a:endParaRPr b="1" sz="1150">
              <a:solidFill>
                <a:srgbClr val="0F407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3" name="Google Shape;273;p43"/>
          <p:cNvSpPr txBox="1"/>
          <p:nvPr>
            <p:ph type="title"/>
          </p:nvPr>
        </p:nvSpPr>
        <p:spPr>
          <a:xfrm>
            <a:off x="311700" y="194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520">
                <a:solidFill>
                  <a:srgbClr val="0F407E"/>
                </a:solidFill>
                <a:latin typeface="Montserrat"/>
                <a:ea typeface="Montserrat"/>
                <a:cs typeface="Montserrat"/>
                <a:sym typeface="Montserrat"/>
              </a:rPr>
              <a:t>Order (Ong Yi Xin)</a:t>
            </a:r>
            <a:endParaRPr b="1" sz="2520">
              <a:solidFill>
                <a:srgbClr val="0F407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4"/>
          <p:cNvSpPr/>
          <p:nvPr/>
        </p:nvSpPr>
        <p:spPr>
          <a:xfrm rot="5400000">
            <a:off x="2443950" y="-1535100"/>
            <a:ext cx="4256100" cy="9159300"/>
          </a:xfrm>
          <a:prstGeom prst="rect">
            <a:avLst/>
          </a:prstGeom>
          <a:solidFill>
            <a:srgbClr val="CFE2F3">
              <a:alpha val="677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44"/>
          <p:cNvSpPr txBox="1"/>
          <p:nvPr>
            <p:ph idx="1" type="body"/>
          </p:nvPr>
        </p:nvSpPr>
        <p:spPr>
          <a:xfrm>
            <a:off x="232325" y="1043975"/>
            <a:ext cx="8520600" cy="387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50">
                <a:solidFill>
                  <a:srgbClr val="0F407E"/>
                </a:solidFill>
                <a:latin typeface="Montserrat"/>
                <a:ea typeface="Montserrat"/>
                <a:cs typeface="Montserrat"/>
                <a:sym typeface="Montserrat"/>
              </a:rPr>
              <a:t>4.0 Cancel Order Function</a:t>
            </a:r>
            <a:endParaRPr b="1" sz="1150">
              <a:solidFill>
                <a:srgbClr val="0F407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4.1 The system shall allow users to cancel their order before it is being processed.</a:t>
            </a:r>
            <a:endParaRPr sz="115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4.2 The system shall prompt users to confirm the cancellation request.</a:t>
            </a:r>
            <a:endParaRPr sz="115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4.3 The system shall update the order status to "Canceled" upon successful cancellation.</a:t>
            </a:r>
            <a:endParaRPr sz="115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4.4 The system shall provide a confirmation message once the order is canceled.</a:t>
            </a:r>
            <a:endParaRPr sz="115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4.5 The system shall handle refunds if applicable, based on the restaurant’s policy.</a:t>
            </a:r>
            <a:endParaRPr sz="115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7.6 The system shall notify users of any potential issues or restrictions regarding the cancellation.</a:t>
            </a:r>
            <a:endParaRPr sz="115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4.7 The system shall allow users to view the cancellation details and reason.</a:t>
            </a:r>
            <a:endParaRPr sz="115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5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lnSpc>
                <a:spcPct val="100000"/>
              </a:lnSpc>
              <a:spcBef>
                <a:spcPts val="2000"/>
              </a:spcBef>
              <a:spcAft>
                <a:spcPts val="2000"/>
              </a:spcAft>
              <a:buNone/>
            </a:pPr>
            <a:r>
              <a:t/>
            </a:r>
            <a:endParaRPr b="1" sz="1150">
              <a:solidFill>
                <a:srgbClr val="0F407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0" name="Google Shape;280;p44"/>
          <p:cNvSpPr txBox="1"/>
          <p:nvPr>
            <p:ph type="title"/>
          </p:nvPr>
        </p:nvSpPr>
        <p:spPr>
          <a:xfrm>
            <a:off x="311700" y="194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520">
                <a:solidFill>
                  <a:srgbClr val="0F407E"/>
                </a:solidFill>
                <a:latin typeface="Montserrat"/>
                <a:ea typeface="Montserrat"/>
                <a:cs typeface="Montserrat"/>
                <a:sym typeface="Montserrat"/>
              </a:rPr>
              <a:t>Order (Ong Yi Xin)</a:t>
            </a:r>
            <a:endParaRPr b="1" sz="2520">
              <a:solidFill>
                <a:srgbClr val="0F407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5"/>
          <p:cNvSpPr/>
          <p:nvPr/>
        </p:nvSpPr>
        <p:spPr>
          <a:xfrm rot="5400000">
            <a:off x="2063550" y="-1154700"/>
            <a:ext cx="5016900" cy="9159300"/>
          </a:xfrm>
          <a:prstGeom prst="rect">
            <a:avLst/>
          </a:prstGeom>
          <a:solidFill>
            <a:srgbClr val="CFE2F3">
              <a:alpha val="677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45"/>
          <p:cNvSpPr txBox="1"/>
          <p:nvPr>
            <p:ph idx="1" type="body"/>
          </p:nvPr>
        </p:nvSpPr>
        <p:spPr>
          <a:xfrm>
            <a:off x="311700" y="1043975"/>
            <a:ext cx="8520600" cy="387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b="1" lang="en" sz="1150">
                <a:solidFill>
                  <a:srgbClr val="0F407E"/>
                </a:solidFill>
                <a:latin typeface="Montserrat"/>
                <a:ea typeface="Montserrat"/>
                <a:cs typeface="Montserrat"/>
                <a:sym typeface="Montserrat"/>
              </a:rPr>
              <a:t>1.0 Schedule Delivery</a:t>
            </a:r>
            <a:endParaRPr b="1" sz="1150">
              <a:solidFill>
                <a:srgbClr val="0F407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b="1" lang="en" sz="1150">
                <a:solidFill>
                  <a:srgbClr val="0F407E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r>
              <a:rPr lang="en" sz="115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.1 The system shall allow users to choose a delivery date from available slots.</a:t>
            </a:r>
            <a:endParaRPr sz="115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1.2 The system shall allow users to choose a delivery time from available slots.</a:t>
            </a:r>
            <a:endParaRPr sz="115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1.3 The system shall validate that the selected delivery time is within the restaurant's operational hours.</a:t>
            </a:r>
            <a:endParaRPr sz="115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1.4 The system shall allow users to schedule delivery for a future date or time.</a:t>
            </a:r>
            <a:endParaRPr sz="115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1.5 The system shall confirm the scheduled delivery time and date to the user.</a:t>
            </a:r>
            <a:endParaRPr sz="115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1.6 The system shall provide an option for users to reschedule the delivery time before the order is processed.</a:t>
            </a:r>
            <a:endParaRPr sz="115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1.7 The system shall send a confirmation email with the scheduled delivery details.</a:t>
            </a:r>
            <a:endParaRPr sz="115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lnSpc>
                <a:spcPct val="100000"/>
              </a:lnSpc>
              <a:spcBef>
                <a:spcPts val="2000"/>
              </a:spcBef>
              <a:spcAft>
                <a:spcPts val="2000"/>
              </a:spcAft>
              <a:buNone/>
            </a:pPr>
            <a:r>
              <a:t/>
            </a:r>
            <a:endParaRPr b="1" sz="1150">
              <a:solidFill>
                <a:srgbClr val="0F407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7" name="Google Shape;287;p45"/>
          <p:cNvSpPr txBox="1"/>
          <p:nvPr>
            <p:ph type="title"/>
          </p:nvPr>
        </p:nvSpPr>
        <p:spPr>
          <a:xfrm>
            <a:off x="311700" y="194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520">
                <a:solidFill>
                  <a:srgbClr val="0F407E"/>
                </a:solidFill>
                <a:latin typeface="Montserrat"/>
                <a:ea typeface="Montserrat"/>
                <a:cs typeface="Montserrat"/>
                <a:sym typeface="Montserrat"/>
              </a:rPr>
              <a:t>Delivery and Track Order (Ong Yi Xin)</a:t>
            </a:r>
            <a:endParaRPr b="1" sz="2520">
              <a:solidFill>
                <a:srgbClr val="0F407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6"/>
          <p:cNvSpPr/>
          <p:nvPr/>
        </p:nvSpPr>
        <p:spPr>
          <a:xfrm rot="5400000">
            <a:off x="2063550" y="-1154700"/>
            <a:ext cx="5016900" cy="9159300"/>
          </a:xfrm>
          <a:prstGeom prst="rect">
            <a:avLst/>
          </a:prstGeom>
          <a:solidFill>
            <a:srgbClr val="CFE2F3">
              <a:alpha val="677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46"/>
          <p:cNvSpPr txBox="1"/>
          <p:nvPr>
            <p:ph idx="1" type="body"/>
          </p:nvPr>
        </p:nvSpPr>
        <p:spPr>
          <a:xfrm>
            <a:off x="311700" y="1043975"/>
            <a:ext cx="8520600" cy="387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50">
                <a:solidFill>
                  <a:srgbClr val="0F407E"/>
                </a:solidFill>
                <a:latin typeface="Montserrat"/>
                <a:ea typeface="Montserrat"/>
                <a:cs typeface="Montserrat"/>
                <a:sym typeface="Montserrat"/>
              </a:rPr>
              <a:t>1.0 Schedule Delivery</a:t>
            </a:r>
            <a:endParaRPr sz="115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1.8 The system shall notify users of any delays to the scheduled delivery time.</a:t>
            </a:r>
            <a:endParaRPr sz="115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1.9 The system shall notify users of any changes to the scheduled delivery time.</a:t>
            </a:r>
            <a:endParaRPr sz="115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1.10 The system shall allow users to select delivery preferences.</a:t>
            </a:r>
            <a:endParaRPr sz="115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5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lnSpc>
                <a:spcPct val="100000"/>
              </a:lnSpc>
              <a:spcBef>
                <a:spcPts val="2000"/>
              </a:spcBef>
              <a:spcAft>
                <a:spcPts val="2000"/>
              </a:spcAft>
              <a:buNone/>
            </a:pPr>
            <a:r>
              <a:t/>
            </a:r>
            <a:endParaRPr b="1" sz="1150">
              <a:solidFill>
                <a:srgbClr val="0F407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4" name="Google Shape;294;p46"/>
          <p:cNvSpPr txBox="1"/>
          <p:nvPr>
            <p:ph type="title"/>
          </p:nvPr>
        </p:nvSpPr>
        <p:spPr>
          <a:xfrm>
            <a:off x="311700" y="194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520">
                <a:solidFill>
                  <a:srgbClr val="0F407E"/>
                </a:solidFill>
                <a:latin typeface="Montserrat"/>
                <a:ea typeface="Montserrat"/>
                <a:cs typeface="Montserrat"/>
                <a:sym typeface="Montserrat"/>
              </a:rPr>
              <a:t>Delivery and Track Order</a:t>
            </a:r>
            <a:r>
              <a:rPr b="1" lang="en" sz="2520">
                <a:solidFill>
                  <a:srgbClr val="0F407E"/>
                </a:solidFill>
                <a:latin typeface="Montserrat"/>
                <a:ea typeface="Montserrat"/>
                <a:cs typeface="Montserrat"/>
                <a:sym typeface="Montserrat"/>
              </a:rPr>
              <a:t> (Ong Yi Xin)</a:t>
            </a:r>
            <a:endParaRPr b="1" sz="2520">
              <a:solidFill>
                <a:srgbClr val="0F407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7"/>
          <p:cNvSpPr/>
          <p:nvPr/>
        </p:nvSpPr>
        <p:spPr>
          <a:xfrm rot="5400000">
            <a:off x="2351400" y="-1442550"/>
            <a:ext cx="4441200" cy="9159300"/>
          </a:xfrm>
          <a:prstGeom prst="rect">
            <a:avLst/>
          </a:prstGeom>
          <a:solidFill>
            <a:srgbClr val="CFE2F3">
              <a:alpha val="677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47"/>
          <p:cNvSpPr txBox="1"/>
          <p:nvPr>
            <p:ph idx="1" type="body"/>
          </p:nvPr>
        </p:nvSpPr>
        <p:spPr>
          <a:xfrm>
            <a:off x="311700" y="916500"/>
            <a:ext cx="8520600" cy="387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50">
                <a:solidFill>
                  <a:srgbClr val="0F407E"/>
                </a:solidFill>
                <a:latin typeface="Montserrat"/>
                <a:ea typeface="Montserrat"/>
                <a:cs typeface="Montserrat"/>
                <a:sym typeface="Montserrat"/>
              </a:rPr>
              <a:t>2.0 Enter Delivery Address</a:t>
            </a:r>
            <a:endParaRPr b="1" sz="1150">
              <a:solidFill>
                <a:srgbClr val="0F407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2.1 The system shall allow users to enter a new delivery address.</a:t>
            </a:r>
            <a:endParaRPr sz="115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2.2 The system shall allow users to select from saved addresses.</a:t>
            </a:r>
            <a:endParaRPr sz="115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2.3 The system shall validate the address format to ensure it is complete and accurate.</a:t>
            </a:r>
            <a:endParaRPr sz="115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2.4 The system shall provide address suggestions based on user input.</a:t>
            </a:r>
            <a:endParaRPr sz="115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2.5 The system shall provide address auto-completion based on user input.</a:t>
            </a:r>
            <a:endParaRPr sz="115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2.6 The system shall allow users to edit the delivery address before finalizing the order.</a:t>
            </a:r>
            <a:endParaRPr sz="115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2.7 The system shall save frequently used addresses for easy future use.</a:t>
            </a:r>
            <a:endParaRPr sz="115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5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lnSpc>
                <a:spcPct val="100000"/>
              </a:lnSpc>
              <a:spcBef>
                <a:spcPts val="2000"/>
              </a:spcBef>
              <a:spcAft>
                <a:spcPts val="2000"/>
              </a:spcAft>
              <a:buNone/>
            </a:pPr>
            <a:r>
              <a:t/>
            </a:r>
            <a:endParaRPr b="1" sz="1150">
              <a:solidFill>
                <a:srgbClr val="0F407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1" name="Google Shape;301;p47"/>
          <p:cNvSpPr txBox="1"/>
          <p:nvPr>
            <p:ph type="title"/>
          </p:nvPr>
        </p:nvSpPr>
        <p:spPr>
          <a:xfrm>
            <a:off x="311700" y="194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520">
                <a:solidFill>
                  <a:srgbClr val="0F407E"/>
                </a:solidFill>
                <a:latin typeface="Montserrat"/>
                <a:ea typeface="Montserrat"/>
                <a:cs typeface="Montserrat"/>
                <a:sym typeface="Montserrat"/>
              </a:rPr>
              <a:t>Delivery and Track Order (Ong Yi Xin)</a:t>
            </a:r>
            <a:endParaRPr b="1" sz="2520">
              <a:solidFill>
                <a:srgbClr val="0F407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48"/>
          <p:cNvSpPr/>
          <p:nvPr/>
        </p:nvSpPr>
        <p:spPr>
          <a:xfrm rot="5400000">
            <a:off x="2410950" y="-1502100"/>
            <a:ext cx="4322100" cy="9159300"/>
          </a:xfrm>
          <a:prstGeom prst="rect">
            <a:avLst/>
          </a:prstGeom>
          <a:solidFill>
            <a:srgbClr val="CFE2F3">
              <a:alpha val="677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48"/>
          <p:cNvSpPr txBox="1"/>
          <p:nvPr>
            <p:ph idx="1" type="body"/>
          </p:nvPr>
        </p:nvSpPr>
        <p:spPr>
          <a:xfrm>
            <a:off x="311700" y="916500"/>
            <a:ext cx="8520600" cy="387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b="1" lang="en" sz="1150">
                <a:solidFill>
                  <a:srgbClr val="0F407E"/>
                </a:solidFill>
                <a:latin typeface="Montserrat"/>
                <a:ea typeface="Montserrat"/>
                <a:cs typeface="Montserrat"/>
                <a:sym typeface="Montserrat"/>
              </a:rPr>
              <a:t>2.0 Enter Delivery Address</a:t>
            </a:r>
            <a:endParaRPr sz="115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2.8 The system shall display the entered address for user verification.</a:t>
            </a:r>
            <a:endParaRPr sz="115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2.9 The system shall confirm the entered address for user verification before proceeding.</a:t>
            </a:r>
            <a:endParaRPr sz="115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2.10 The system shall notify users if the entered address is outside the delivery area.</a:t>
            </a:r>
            <a:endParaRPr sz="115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2.11 The system shall provide an option to specify delivery instructions.</a:t>
            </a:r>
            <a:endParaRPr sz="115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lnSpc>
                <a:spcPct val="100000"/>
              </a:lnSpc>
              <a:spcBef>
                <a:spcPts val="2000"/>
              </a:spcBef>
              <a:spcAft>
                <a:spcPts val="2000"/>
              </a:spcAft>
              <a:buNone/>
            </a:pPr>
            <a:r>
              <a:t/>
            </a:r>
            <a:endParaRPr b="1" sz="1150">
              <a:solidFill>
                <a:srgbClr val="0F407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8" name="Google Shape;308;p48"/>
          <p:cNvSpPr txBox="1"/>
          <p:nvPr>
            <p:ph type="title"/>
          </p:nvPr>
        </p:nvSpPr>
        <p:spPr>
          <a:xfrm>
            <a:off x="311700" y="194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520">
                <a:solidFill>
                  <a:srgbClr val="0F407E"/>
                </a:solidFill>
                <a:latin typeface="Montserrat"/>
                <a:ea typeface="Montserrat"/>
                <a:cs typeface="Montserrat"/>
                <a:sym typeface="Montserrat"/>
              </a:rPr>
              <a:t>Delivery and Track Order (Ong Yi Xin)</a:t>
            </a:r>
            <a:endParaRPr b="1" sz="2520">
              <a:solidFill>
                <a:srgbClr val="0F407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9"/>
          <p:cNvSpPr/>
          <p:nvPr/>
        </p:nvSpPr>
        <p:spPr>
          <a:xfrm rot="5400000">
            <a:off x="2410950" y="-1502100"/>
            <a:ext cx="4322100" cy="9159300"/>
          </a:xfrm>
          <a:prstGeom prst="rect">
            <a:avLst/>
          </a:prstGeom>
          <a:solidFill>
            <a:srgbClr val="CFE2F3">
              <a:alpha val="677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49"/>
          <p:cNvSpPr txBox="1"/>
          <p:nvPr>
            <p:ph idx="1" type="body"/>
          </p:nvPr>
        </p:nvSpPr>
        <p:spPr>
          <a:xfrm>
            <a:off x="311700" y="916500"/>
            <a:ext cx="8520600" cy="387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50">
                <a:solidFill>
                  <a:srgbClr val="0F407E"/>
                </a:solidFill>
                <a:latin typeface="Montserrat"/>
                <a:ea typeface="Montserrat"/>
                <a:cs typeface="Montserrat"/>
                <a:sym typeface="Montserrat"/>
              </a:rPr>
              <a:t>3.0 Delivery Charges</a:t>
            </a:r>
            <a:endParaRPr b="1" sz="1150">
              <a:solidFill>
                <a:srgbClr val="0F407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3.1 The system shall calculate delivery charges based on the delivery address and order amount.</a:t>
            </a:r>
            <a:endParaRPr sz="115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3.2 The system shall display the calculated delivery charges before the order is finalized.</a:t>
            </a:r>
            <a:endParaRPr sz="115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3.3 The system shall apply any available promotional discounts to the delivery charges.</a:t>
            </a:r>
            <a:endParaRPr sz="115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3.4 The system shall update the total cost to include delivery charges. </a:t>
            </a:r>
            <a:endParaRPr sz="115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3.5 The system shall reflect the updated total cost in the order summary.</a:t>
            </a:r>
            <a:endParaRPr sz="115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3.6 The system shall provide an option to choose a delivery method.</a:t>
            </a:r>
            <a:endParaRPr sz="115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3.7 The system shall notify users for additional charges for specific delivery options or addresses.</a:t>
            </a:r>
            <a:endParaRPr sz="115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3.8 The system shall include a breakdown of delivery charges in the final order summary.</a:t>
            </a:r>
            <a:endParaRPr sz="115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5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lnSpc>
                <a:spcPct val="100000"/>
              </a:lnSpc>
              <a:spcBef>
                <a:spcPts val="2000"/>
              </a:spcBef>
              <a:spcAft>
                <a:spcPts val="2000"/>
              </a:spcAft>
              <a:buNone/>
            </a:pPr>
            <a:r>
              <a:t/>
            </a:r>
            <a:endParaRPr b="1" sz="1150">
              <a:solidFill>
                <a:srgbClr val="0F407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5" name="Google Shape;315;p49"/>
          <p:cNvSpPr txBox="1"/>
          <p:nvPr>
            <p:ph type="title"/>
          </p:nvPr>
        </p:nvSpPr>
        <p:spPr>
          <a:xfrm>
            <a:off x="311700" y="194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520">
                <a:solidFill>
                  <a:srgbClr val="0F407E"/>
                </a:solidFill>
                <a:latin typeface="Montserrat"/>
                <a:ea typeface="Montserrat"/>
                <a:cs typeface="Montserrat"/>
                <a:sym typeface="Montserrat"/>
              </a:rPr>
              <a:t>Delivery and Track Order (Ong Yi Xin)</a:t>
            </a:r>
            <a:endParaRPr b="1" sz="2520">
              <a:solidFill>
                <a:srgbClr val="0F407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50"/>
          <p:cNvSpPr/>
          <p:nvPr/>
        </p:nvSpPr>
        <p:spPr>
          <a:xfrm rot="5400000">
            <a:off x="2410950" y="-1502100"/>
            <a:ext cx="4322100" cy="9159300"/>
          </a:xfrm>
          <a:prstGeom prst="rect">
            <a:avLst/>
          </a:prstGeom>
          <a:solidFill>
            <a:srgbClr val="CFE2F3">
              <a:alpha val="677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50"/>
          <p:cNvSpPr txBox="1"/>
          <p:nvPr>
            <p:ph idx="1" type="body"/>
          </p:nvPr>
        </p:nvSpPr>
        <p:spPr>
          <a:xfrm>
            <a:off x="311700" y="916500"/>
            <a:ext cx="8520600" cy="387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50">
                <a:solidFill>
                  <a:srgbClr val="0F407E"/>
                </a:solidFill>
                <a:latin typeface="Montserrat"/>
                <a:ea typeface="Montserrat"/>
                <a:cs typeface="Montserrat"/>
                <a:sym typeface="Montserrat"/>
              </a:rPr>
              <a:t>4.0 View Order Status</a:t>
            </a:r>
            <a:endParaRPr b="1" sz="1150">
              <a:solidFill>
                <a:srgbClr val="0F407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4.1 The system shall display the current status of the order.</a:t>
            </a:r>
            <a:endParaRPr sz="115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4.2 The system shall provide an estimated time of arrival for the order.</a:t>
            </a:r>
            <a:endParaRPr sz="115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4.3 The system shall update the order status in real-time.</a:t>
            </a:r>
            <a:endParaRPr sz="115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4.4 The system shall provide a visual representation of the order status.</a:t>
            </a:r>
            <a:endParaRPr sz="115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4.5 The system shall notify users of significant status changes via email.</a:t>
            </a:r>
            <a:endParaRPr sz="115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4.6 The system shall allow users to view historical status changes for their orders.</a:t>
            </a:r>
            <a:endParaRPr sz="115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5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lnSpc>
                <a:spcPct val="100000"/>
              </a:lnSpc>
              <a:spcBef>
                <a:spcPts val="2000"/>
              </a:spcBef>
              <a:spcAft>
                <a:spcPts val="2000"/>
              </a:spcAft>
              <a:buNone/>
            </a:pPr>
            <a:r>
              <a:t/>
            </a:r>
            <a:endParaRPr b="1" sz="1150">
              <a:solidFill>
                <a:srgbClr val="0F407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2" name="Google Shape;322;p50"/>
          <p:cNvSpPr txBox="1"/>
          <p:nvPr>
            <p:ph type="title"/>
          </p:nvPr>
        </p:nvSpPr>
        <p:spPr>
          <a:xfrm>
            <a:off x="311700" y="194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520">
                <a:solidFill>
                  <a:srgbClr val="0F407E"/>
                </a:solidFill>
                <a:latin typeface="Montserrat"/>
                <a:ea typeface="Montserrat"/>
                <a:cs typeface="Montserrat"/>
                <a:sym typeface="Montserrat"/>
              </a:rPr>
              <a:t>Delivery and Track Order (Ong Yi Xin)</a:t>
            </a:r>
            <a:endParaRPr b="1" sz="2520">
              <a:solidFill>
                <a:srgbClr val="0F407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51"/>
          <p:cNvSpPr/>
          <p:nvPr/>
        </p:nvSpPr>
        <p:spPr>
          <a:xfrm rot="5400000">
            <a:off x="2410950" y="-1502100"/>
            <a:ext cx="4322100" cy="9159300"/>
          </a:xfrm>
          <a:prstGeom prst="rect">
            <a:avLst/>
          </a:prstGeom>
          <a:solidFill>
            <a:srgbClr val="CFE2F3">
              <a:alpha val="677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51"/>
          <p:cNvSpPr txBox="1"/>
          <p:nvPr>
            <p:ph idx="1" type="body"/>
          </p:nvPr>
        </p:nvSpPr>
        <p:spPr>
          <a:xfrm>
            <a:off x="311700" y="916500"/>
            <a:ext cx="8520600" cy="387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b="1" lang="en" sz="1150">
                <a:solidFill>
                  <a:srgbClr val="0F407E"/>
                </a:solidFill>
                <a:latin typeface="Montserrat"/>
                <a:ea typeface="Montserrat"/>
                <a:cs typeface="Montserrat"/>
                <a:sym typeface="Montserrat"/>
              </a:rPr>
              <a:t>4.0 View Order Status</a:t>
            </a:r>
            <a:endParaRPr sz="115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4.7 The system shall allow users to view timestamps for their orders.</a:t>
            </a:r>
            <a:endParaRPr sz="115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4.8 The system shall provide detailed information about each status update, including reasons for delays if applicable.</a:t>
            </a:r>
            <a:endParaRPr sz="115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4.9 The system shall allow users to contact support if there are discrepancies or issues with the order status.</a:t>
            </a:r>
            <a:endParaRPr sz="115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lnSpc>
                <a:spcPct val="100000"/>
              </a:lnSpc>
              <a:spcBef>
                <a:spcPts val="2000"/>
              </a:spcBef>
              <a:spcAft>
                <a:spcPts val="2000"/>
              </a:spcAft>
              <a:buNone/>
            </a:pPr>
            <a:r>
              <a:t/>
            </a:r>
            <a:endParaRPr b="1" sz="1150">
              <a:solidFill>
                <a:srgbClr val="0F407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9" name="Google Shape;329;p51"/>
          <p:cNvSpPr txBox="1"/>
          <p:nvPr>
            <p:ph type="title"/>
          </p:nvPr>
        </p:nvSpPr>
        <p:spPr>
          <a:xfrm>
            <a:off x="311700" y="194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520">
                <a:solidFill>
                  <a:srgbClr val="0F407E"/>
                </a:solidFill>
                <a:latin typeface="Montserrat"/>
                <a:ea typeface="Montserrat"/>
                <a:cs typeface="Montserrat"/>
                <a:sym typeface="Montserrat"/>
              </a:rPr>
              <a:t>Delivery and Track Order (Ong Yi Xin)</a:t>
            </a:r>
            <a:endParaRPr b="1" sz="2520">
              <a:solidFill>
                <a:srgbClr val="0F407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/>
          <p:nvPr/>
        </p:nvSpPr>
        <p:spPr>
          <a:xfrm rot="5400000">
            <a:off x="2458500" y="-1549650"/>
            <a:ext cx="4227000" cy="9159300"/>
          </a:xfrm>
          <a:prstGeom prst="rect">
            <a:avLst/>
          </a:prstGeom>
          <a:solidFill>
            <a:srgbClr val="CFE2F3">
              <a:alpha val="677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16"/>
          <p:cNvSpPr txBox="1"/>
          <p:nvPr>
            <p:ph idx="1" type="body"/>
          </p:nvPr>
        </p:nvSpPr>
        <p:spPr>
          <a:xfrm>
            <a:off x="311700" y="13218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F407E"/>
              </a:buClr>
              <a:buSzPts val="2000"/>
              <a:buFont typeface="Montserrat SemiBold"/>
              <a:buChar char="●"/>
            </a:pPr>
            <a:r>
              <a:rPr lang="en" sz="200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Urgent require system</a:t>
            </a:r>
            <a:endParaRPr sz="200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55600" lvl="1" marL="9144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F407E"/>
              </a:buClr>
              <a:buSzPts val="2000"/>
              <a:buFont typeface="Montserrat SemiBold"/>
              <a:buChar char="○"/>
            </a:pPr>
            <a:r>
              <a:rPr lang="en" sz="200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Reason:</a:t>
            </a:r>
            <a:endParaRPr sz="200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55600" lvl="2" marL="13716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F407E"/>
              </a:buClr>
              <a:buSzPts val="2000"/>
              <a:buFont typeface="Montserrat SemiBold"/>
              <a:buChar char="■"/>
            </a:pPr>
            <a:r>
              <a:rPr lang="en" sz="200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only have food </a:t>
            </a:r>
            <a:r>
              <a:rPr lang="en" sz="200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ordering</a:t>
            </a:r>
            <a:r>
              <a:rPr lang="en" sz="200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</a:t>
            </a:r>
            <a:r>
              <a:rPr lang="en" sz="200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function</a:t>
            </a:r>
            <a:r>
              <a:rPr lang="en" sz="200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via WhatsApp</a:t>
            </a:r>
            <a:endParaRPr sz="200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55600" lvl="2" marL="1371600" rtl="0" algn="l">
              <a:lnSpc>
                <a:spcPct val="100000"/>
              </a:lnSpc>
              <a:spcBef>
                <a:spcPts val="2000"/>
              </a:spcBef>
              <a:spcAft>
                <a:spcPts val="2000"/>
              </a:spcAft>
              <a:buClr>
                <a:srgbClr val="0F407E"/>
              </a:buClr>
              <a:buSzPts val="2000"/>
              <a:buFont typeface="Montserrat SemiBold"/>
              <a:buChar char="■"/>
            </a:pPr>
            <a:r>
              <a:rPr lang="en" sz="200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No cooperate with food delivery </a:t>
            </a:r>
            <a:r>
              <a:rPr lang="en" sz="200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organization</a:t>
            </a:r>
            <a:endParaRPr sz="200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80" name="Google Shape;80;p16"/>
          <p:cNvSpPr txBox="1"/>
          <p:nvPr>
            <p:ph type="title"/>
          </p:nvPr>
        </p:nvSpPr>
        <p:spPr>
          <a:xfrm>
            <a:off x="311700" y="194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520">
                <a:solidFill>
                  <a:srgbClr val="0F407E"/>
                </a:solidFill>
                <a:latin typeface="Montserrat"/>
                <a:ea typeface="Montserrat"/>
                <a:cs typeface="Montserrat"/>
                <a:sym typeface="Montserrat"/>
              </a:rPr>
              <a:t>1.1 Organization Background</a:t>
            </a:r>
            <a:endParaRPr b="1" sz="2520">
              <a:solidFill>
                <a:srgbClr val="0F407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52"/>
          <p:cNvSpPr/>
          <p:nvPr/>
        </p:nvSpPr>
        <p:spPr>
          <a:xfrm rot="5400000">
            <a:off x="2410950" y="-1502100"/>
            <a:ext cx="4322100" cy="9159300"/>
          </a:xfrm>
          <a:prstGeom prst="rect">
            <a:avLst/>
          </a:prstGeom>
          <a:solidFill>
            <a:srgbClr val="CFE2F3">
              <a:alpha val="677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52"/>
          <p:cNvSpPr txBox="1"/>
          <p:nvPr>
            <p:ph idx="1" type="body"/>
          </p:nvPr>
        </p:nvSpPr>
        <p:spPr>
          <a:xfrm>
            <a:off x="311700" y="916500"/>
            <a:ext cx="8520600" cy="387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b="1" lang="en" sz="1150">
                <a:solidFill>
                  <a:srgbClr val="0F407E"/>
                </a:solidFill>
                <a:latin typeface="Montserrat"/>
                <a:ea typeface="Montserrat"/>
                <a:cs typeface="Montserrat"/>
                <a:sym typeface="Montserrat"/>
              </a:rPr>
              <a:t>5.0 Ord</a:t>
            </a:r>
            <a:r>
              <a:rPr b="1" lang="en" sz="1150">
                <a:solidFill>
                  <a:srgbClr val="0F407E"/>
                </a:solidFill>
                <a:latin typeface="Montserrat"/>
                <a:ea typeface="Montserrat"/>
                <a:cs typeface="Montserrat"/>
                <a:sym typeface="Montserrat"/>
              </a:rPr>
              <a:t>er History</a:t>
            </a:r>
            <a:endParaRPr b="1" sz="1150">
              <a:solidFill>
                <a:srgbClr val="0F407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5.1 The system shall provide users with access to their pass order.</a:t>
            </a:r>
            <a:endParaRPr sz="115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5.2 The system shall display details for each past order.</a:t>
            </a:r>
            <a:endParaRPr sz="115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5.3 The system shall allow users to search and filter their order history by date.</a:t>
            </a:r>
            <a:endParaRPr sz="115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5.4 The system shall allow users to search and filter their order history by status.</a:t>
            </a:r>
            <a:endParaRPr sz="115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5.5 The system shall provide a summary of previous orders with the option to view more details.</a:t>
            </a:r>
            <a:endParaRPr sz="115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5.6 The system shall display order history in a list.</a:t>
            </a:r>
            <a:endParaRPr sz="115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5.7 The system shall allow users to re-order items from their order history.</a:t>
            </a:r>
            <a:endParaRPr sz="115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5.8 The system shall provide users with options to export their order history.</a:t>
            </a:r>
            <a:endParaRPr sz="115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5.9 The system shall ensure that the order history is secure and accessible only to the user.</a:t>
            </a:r>
            <a:endParaRPr sz="115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5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lnSpc>
                <a:spcPct val="100000"/>
              </a:lnSpc>
              <a:spcBef>
                <a:spcPts val="2000"/>
              </a:spcBef>
              <a:spcAft>
                <a:spcPts val="2000"/>
              </a:spcAft>
              <a:buNone/>
            </a:pPr>
            <a:r>
              <a:t/>
            </a:r>
            <a:endParaRPr b="1" sz="1150">
              <a:solidFill>
                <a:srgbClr val="0F407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6" name="Google Shape;336;p52"/>
          <p:cNvSpPr txBox="1"/>
          <p:nvPr>
            <p:ph type="title"/>
          </p:nvPr>
        </p:nvSpPr>
        <p:spPr>
          <a:xfrm>
            <a:off x="311700" y="194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520">
                <a:solidFill>
                  <a:srgbClr val="0F407E"/>
                </a:solidFill>
                <a:latin typeface="Montserrat"/>
                <a:ea typeface="Montserrat"/>
                <a:cs typeface="Montserrat"/>
                <a:sym typeface="Montserrat"/>
              </a:rPr>
              <a:t>Delivery and Track Order (Ong Yi Xin)</a:t>
            </a:r>
            <a:endParaRPr b="1" sz="2520">
              <a:solidFill>
                <a:srgbClr val="0F407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53"/>
          <p:cNvSpPr/>
          <p:nvPr/>
        </p:nvSpPr>
        <p:spPr>
          <a:xfrm rot="5400000">
            <a:off x="2410950" y="-1502100"/>
            <a:ext cx="4322100" cy="9159300"/>
          </a:xfrm>
          <a:prstGeom prst="rect">
            <a:avLst/>
          </a:prstGeom>
          <a:solidFill>
            <a:srgbClr val="CFE2F3">
              <a:alpha val="677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p53"/>
          <p:cNvSpPr txBox="1"/>
          <p:nvPr>
            <p:ph idx="1" type="body"/>
          </p:nvPr>
        </p:nvSpPr>
        <p:spPr>
          <a:xfrm>
            <a:off x="311700" y="916500"/>
            <a:ext cx="8520600" cy="387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50">
                <a:solidFill>
                  <a:srgbClr val="0F407E"/>
                </a:solidFill>
                <a:latin typeface="Montserrat"/>
                <a:ea typeface="Montserrat"/>
                <a:cs typeface="Montserrat"/>
                <a:sym typeface="Montserrat"/>
              </a:rPr>
              <a:t>6.0 Order Tracking</a:t>
            </a:r>
            <a:endParaRPr b="1" sz="1150">
              <a:solidFill>
                <a:srgbClr val="0F407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50">
                <a:solidFill>
                  <a:srgbClr val="0F407E"/>
                </a:solidFill>
                <a:latin typeface="Montserrat"/>
                <a:ea typeface="Montserrat"/>
                <a:cs typeface="Montserrat"/>
                <a:sym typeface="Montserrat"/>
              </a:rPr>
              <a:t>6.1 The syst</a:t>
            </a:r>
            <a:r>
              <a:rPr lang="en" sz="115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em shall provide a unique tracking number for each order.</a:t>
            </a:r>
            <a:endParaRPr sz="115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6.2 The system shall display real-time tracking information provided by the delivery service.</a:t>
            </a:r>
            <a:endParaRPr sz="115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6.3 The system shall update tracking information periodically.</a:t>
            </a:r>
            <a:endParaRPr sz="115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6.4 The system shall provide an estimated delivery route.</a:t>
            </a:r>
            <a:endParaRPr sz="115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6.5 The system shall allow users to view detailed tracking history.</a:t>
            </a:r>
            <a:endParaRPr sz="115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6.6 The system shall allow users to view delivery updates.</a:t>
            </a:r>
            <a:endParaRPr sz="115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6.7 The system shall notify users of any significant changes or delays in the tracking status.</a:t>
            </a:r>
            <a:endParaRPr sz="115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lnSpc>
                <a:spcPct val="100000"/>
              </a:lnSpc>
              <a:spcBef>
                <a:spcPts val="2000"/>
              </a:spcBef>
              <a:spcAft>
                <a:spcPts val="2000"/>
              </a:spcAft>
              <a:buNone/>
            </a:pPr>
            <a:r>
              <a:t/>
            </a:r>
            <a:endParaRPr b="1" sz="1150">
              <a:solidFill>
                <a:srgbClr val="0F407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3" name="Google Shape;343;p53"/>
          <p:cNvSpPr txBox="1"/>
          <p:nvPr>
            <p:ph type="title"/>
          </p:nvPr>
        </p:nvSpPr>
        <p:spPr>
          <a:xfrm>
            <a:off x="311700" y="194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520">
                <a:solidFill>
                  <a:srgbClr val="0F407E"/>
                </a:solidFill>
                <a:latin typeface="Montserrat"/>
                <a:ea typeface="Montserrat"/>
                <a:cs typeface="Montserrat"/>
                <a:sym typeface="Montserrat"/>
              </a:rPr>
              <a:t>Delivery and Track Order (Ong Yi Xin)</a:t>
            </a:r>
            <a:endParaRPr b="1" sz="2520">
              <a:solidFill>
                <a:srgbClr val="0F407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4"/>
          <p:cNvSpPr/>
          <p:nvPr/>
        </p:nvSpPr>
        <p:spPr>
          <a:xfrm rot="5400000">
            <a:off x="2410950" y="-1502100"/>
            <a:ext cx="4322100" cy="9159300"/>
          </a:xfrm>
          <a:prstGeom prst="rect">
            <a:avLst/>
          </a:prstGeom>
          <a:solidFill>
            <a:srgbClr val="CFE2F3">
              <a:alpha val="677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p54"/>
          <p:cNvSpPr txBox="1"/>
          <p:nvPr>
            <p:ph idx="1" type="body"/>
          </p:nvPr>
        </p:nvSpPr>
        <p:spPr>
          <a:xfrm>
            <a:off x="311700" y="916500"/>
            <a:ext cx="8520600" cy="387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b="1" lang="en" sz="1150">
                <a:solidFill>
                  <a:srgbClr val="0F407E"/>
                </a:solidFill>
                <a:latin typeface="Montserrat"/>
                <a:ea typeface="Montserrat"/>
                <a:cs typeface="Montserrat"/>
                <a:sym typeface="Montserrat"/>
              </a:rPr>
              <a:t>6.0 Order Tracking</a:t>
            </a:r>
            <a:endParaRPr sz="115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6.8 The system shall notify users of delays in the tracking status.</a:t>
            </a:r>
            <a:endParaRPr sz="115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6.9 The system shall allow users to report issues with the tracking information.</a:t>
            </a:r>
            <a:endParaRPr sz="115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6.10 The system shall ensure that tracking information is accurate and up-to-date.</a:t>
            </a:r>
            <a:endParaRPr sz="115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lnSpc>
                <a:spcPct val="100000"/>
              </a:lnSpc>
              <a:spcBef>
                <a:spcPts val="2000"/>
              </a:spcBef>
              <a:spcAft>
                <a:spcPts val="2000"/>
              </a:spcAft>
              <a:buNone/>
            </a:pPr>
            <a:r>
              <a:t/>
            </a:r>
            <a:endParaRPr b="1" sz="1150">
              <a:solidFill>
                <a:srgbClr val="0F407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0" name="Google Shape;350;p54"/>
          <p:cNvSpPr txBox="1"/>
          <p:nvPr>
            <p:ph type="title"/>
          </p:nvPr>
        </p:nvSpPr>
        <p:spPr>
          <a:xfrm>
            <a:off x="311700" y="194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520">
                <a:solidFill>
                  <a:srgbClr val="0F407E"/>
                </a:solidFill>
                <a:latin typeface="Montserrat"/>
                <a:ea typeface="Montserrat"/>
                <a:cs typeface="Montserrat"/>
                <a:sym typeface="Montserrat"/>
              </a:rPr>
              <a:t>Delivery and Track Order (Ong Yi Xin)</a:t>
            </a:r>
            <a:endParaRPr b="1" sz="2520">
              <a:solidFill>
                <a:srgbClr val="0F407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55"/>
          <p:cNvSpPr/>
          <p:nvPr/>
        </p:nvSpPr>
        <p:spPr>
          <a:xfrm rot="5400000">
            <a:off x="2410950" y="-1502100"/>
            <a:ext cx="4322100" cy="9159300"/>
          </a:xfrm>
          <a:prstGeom prst="rect">
            <a:avLst/>
          </a:prstGeom>
          <a:solidFill>
            <a:srgbClr val="CFE2F3">
              <a:alpha val="677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55"/>
          <p:cNvSpPr txBox="1"/>
          <p:nvPr>
            <p:ph idx="1" type="body"/>
          </p:nvPr>
        </p:nvSpPr>
        <p:spPr>
          <a:xfrm>
            <a:off x="311700" y="916500"/>
            <a:ext cx="8520600" cy="387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50">
                <a:solidFill>
                  <a:srgbClr val="0F407E"/>
                </a:solidFill>
                <a:latin typeface="Montserrat"/>
                <a:ea typeface="Montserrat"/>
                <a:cs typeface="Montserrat"/>
                <a:sym typeface="Montserrat"/>
              </a:rPr>
              <a:t>1.0 View Product</a:t>
            </a:r>
            <a:endParaRPr b="1" sz="1150">
              <a:solidFill>
                <a:srgbClr val="0F407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50">
                <a:solidFill>
                  <a:srgbClr val="0F407E"/>
                </a:solidFill>
                <a:latin typeface="Montserrat"/>
                <a:ea typeface="Montserrat"/>
                <a:cs typeface="Montserrat"/>
                <a:sym typeface="Montserrat"/>
              </a:rPr>
              <a:t>	</a:t>
            </a:r>
            <a:r>
              <a:rPr lang="en" sz="115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1.1 The system shall display a list of all products.</a:t>
            </a:r>
            <a:endParaRPr sz="115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	1.1 The system shall display detailed information for each product, including name, description, price, and images.</a:t>
            </a:r>
            <a:endParaRPr sz="115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	1.2 The system shall display the products in categories.</a:t>
            </a:r>
            <a:endParaRPr sz="115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	1.3 The system shall allow users to enter product name to search for products.</a:t>
            </a:r>
            <a:endParaRPr sz="115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	1.4 The system shall allow users to filter the product items displayed in product list.</a:t>
            </a:r>
            <a:endParaRPr sz="115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150">
              <a:solidFill>
                <a:srgbClr val="0F407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2000"/>
              </a:spcBef>
              <a:spcAft>
                <a:spcPts val="2000"/>
              </a:spcAft>
              <a:buNone/>
            </a:pPr>
            <a:r>
              <a:t/>
            </a:r>
            <a:endParaRPr b="1" sz="1150">
              <a:solidFill>
                <a:srgbClr val="0F407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7" name="Google Shape;357;p55"/>
          <p:cNvSpPr txBox="1"/>
          <p:nvPr>
            <p:ph type="title"/>
          </p:nvPr>
        </p:nvSpPr>
        <p:spPr>
          <a:xfrm>
            <a:off x="311700" y="194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520">
                <a:solidFill>
                  <a:srgbClr val="0F407E"/>
                </a:solidFill>
                <a:latin typeface="Montserrat"/>
                <a:ea typeface="Montserrat"/>
                <a:cs typeface="Montserrat"/>
                <a:sym typeface="Montserrat"/>
              </a:rPr>
              <a:t>Product (Chia Ming Yi)</a:t>
            </a:r>
            <a:endParaRPr b="1" sz="2520">
              <a:solidFill>
                <a:srgbClr val="0F407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6"/>
          <p:cNvSpPr/>
          <p:nvPr/>
        </p:nvSpPr>
        <p:spPr>
          <a:xfrm rot="5400000">
            <a:off x="2410950" y="-1502100"/>
            <a:ext cx="4322100" cy="9159300"/>
          </a:xfrm>
          <a:prstGeom prst="rect">
            <a:avLst/>
          </a:prstGeom>
          <a:solidFill>
            <a:srgbClr val="CFE2F3">
              <a:alpha val="677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p56"/>
          <p:cNvSpPr txBox="1"/>
          <p:nvPr>
            <p:ph idx="1" type="body"/>
          </p:nvPr>
        </p:nvSpPr>
        <p:spPr>
          <a:xfrm>
            <a:off x="311700" y="916500"/>
            <a:ext cx="8520600" cy="387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50">
                <a:solidFill>
                  <a:srgbClr val="0F407E"/>
                </a:solidFill>
                <a:latin typeface="Montserrat"/>
                <a:ea typeface="Montserrat"/>
                <a:cs typeface="Montserrat"/>
                <a:sym typeface="Montserrat"/>
              </a:rPr>
              <a:t>2.0 Create Product	 </a:t>
            </a:r>
            <a:endParaRPr b="1" sz="1150">
              <a:solidFill>
                <a:srgbClr val="0F407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50">
                <a:solidFill>
                  <a:srgbClr val="0F407E"/>
                </a:solidFill>
                <a:latin typeface="Montserrat"/>
                <a:ea typeface="Montserrat"/>
                <a:cs typeface="Montserrat"/>
                <a:sym typeface="Montserrat"/>
              </a:rPr>
              <a:t>	</a:t>
            </a:r>
            <a:r>
              <a:rPr lang="en" sz="115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2.1 The system shall allow staff to create new products.</a:t>
            </a:r>
            <a:endParaRPr sz="115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	2.2 The system shall allow staff to enter a new product name, cost and price.</a:t>
            </a:r>
            <a:endParaRPr sz="115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	2.3 The system shall allow staff to upload a product image.</a:t>
            </a:r>
            <a:endParaRPr sz="115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	2.4 The system shall check the format of the new products’ data.</a:t>
            </a:r>
            <a:endParaRPr sz="115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	2.5 The system shall display the error messages when the users’ input is incorrect.</a:t>
            </a:r>
            <a:endParaRPr sz="115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lnSpc>
                <a:spcPct val="100000"/>
              </a:lnSpc>
              <a:spcBef>
                <a:spcPts val="2000"/>
              </a:spcBef>
              <a:spcAft>
                <a:spcPts val="2000"/>
              </a:spcAft>
              <a:buNone/>
            </a:pPr>
            <a:r>
              <a:rPr lang="en" sz="115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	2.6 The system shall update the system database when there are new or updated product details.</a:t>
            </a:r>
            <a:endParaRPr sz="115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64" name="Google Shape;364;p56"/>
          <p:cNvSpPr txBox="1"/>
          <p:nvPr>
            <p:ph type="title"/>
          </p:nvPr>
        </p:nvSpPr>
        <p:spPr>
          <a:xfrm>
            <a:off x="311700" y="194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520">
                <a:solidFill>
                  <a:srgbClr val="0F407E"/>
                </a:solidFill>
                <a:latin typeface="Montserrat"/>
                <a:ea typeface="Montserrat"/>
                <a:cs typeface="Montserrat"/>
                <a:sym typeface="Montserrat"/>
              </a:rPr>
              <a:t>Product (Chia Ming Yi)</a:t>
            </a:r>
            <a:endParaRPr b="1" sz="2520">
              <a:solidFill>
                <a:srgbClr val="0F407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57"/>
          <p:cNvSpPr/>
          <p:nvPr/>
        </p:nvSpPr>
        <p:spPr>
          <a:xfrm rot="5400000">
            <a:off x="2410950" y="-1502100"/>
            <a:ext cx="4322100" cy="9159300"/>
          </a:xfrm>
          <a:prstGeom prst="rect">
            <a:avLst/>
          </a:prstGeom>
          <a:solidFill>
            <a:srgbClr val="CFE2F3">
              <a:alpha val="677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p57"/>
          <p:cNvSpPr txBox="1"/>
          <p:nvPr>
            <p:ph idx="1" type="body"/>
          </p:nvPr>
        </p:nvSpPr>
        <p:spPr>
          <a:xfrm>
            <a:off x="311700" y="916500"/>
            <a:ext cx="8520600" cy="387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b="1" lang="en" sz="1150">
                <a:solidFill>
                  <a:srgbClr val="0F407E"/>
                </a:solidFill>
                <a:latin typeface="Montserrat"/>
                <a:ea typeface="Montserrat"/>
                <a:cs typeface="Montserrat"/>
                <a:sym typeface="Montserrat"/>
              </a:rPr>
              <a:t>3.0 Update Product</a:t>
            </a:r>
            <a:endParaRPr b="1" sz="1150">
              <a:solidFill>
                <a:srgbClr val="0F407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b="1" lang="en" sz="1150">
                <a:solidFill>
                  <a:srgbClr val="0F407E"/>
                </a:solidFill>
                <a:latin typeface="Montserrat"/>
                <a:ea typeface="Montserrat"/>
                <a:cs typeface="Montserrat"/>
                <a:sym typeface="Montserrat"/>
              </a:rPr>
              <a:t>	</a:t>
            </a:r>
            <a:r>
              <a:rPr lang="en" sz="115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3.1 The system shall show the current details of the selected product.</a:t>
            </a:r>
            <a:endParaRPr sz="115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	3.2 The system shall allow staff to modify the existing products’ name, images, quantity, cost and price.</a:t>
            </a:r>
            <a:endParaRPr sz="115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	3.3 The system shall check the format and the size of uploaded files.</a:t>
            </a:r>
            <a:endParaRPr sz="115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	3.4 The system shall validate the format of the updated product details.</a:t>
            </a:r>
            <a:endParaRPr sz="115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	3.5 The system shall display error messages when there is incorrect users’ input.</a:t>
            </a:r>
            <a:endParaRPr sz="115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	3.6 The system shall display confirmation dialog to users before saving updated product details.</a:t>
            </a:r>
            <a:endParaRPr sz="115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	3.7 The system shall allow users to confirm the product update action.</a:t>
            </a:r>
            <a:endParaRPr sz="115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lnSpc>
                <a:spcPct val="100000"/>
              </a:lnSpc>
              <a:spcBef>
                <a:spcPts val="2000"/>
              </a:spcBef>
              <a:spcAft>
                <a:spcPts val="2000"/>
              </a:spcAft>
              <a:buNone/>
            </a:pPr>
            <a:r>
              <a:t/>
            </a:r>
            <a:endParaRPr b="1" sz="1150">
              <a:solidFill>
                <a:srgbClr val="0F407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1" name="Google Shape;371;p57"/>
          <p:cNvSpPr txBox="1"/>
          <p:nvPr>
            <p:ph type="title"/>
          </p:nvPr>
        </p:nvSpPr>
        <p:spPr>
          <a:xfrm>
            <a:off x="311700" y="194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520">
                <a:solidFill>
                  <a:srgbClr val="0F407E"/>
                </a:solidFill>
                <a:latin typeface="Montserrat"/>
                <a:ea typeface="Montserrat"/>
                <a:cs typeface="Montserrat"/>
                <a:sym typeface="Montserrat"/>
              </a:rPr>
              <a:t>Product (Chia Ming Yi)</a:t>
            </a:r>
            <a:endParaRPr b="1" sz="2520">
              <a:solidFill>
                <a:srgbClr val="0F407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58"/>
          <p:cNvSpPr/>
          <p:nvPr/>
        </p:nvSpPr>
        <p:spPr>
          <a:xfrm rot="5400000">
            <a:off x="2410950" y="-1502100"/>
            <a:ext cx="4322100" cy="9159300"/>
          </a:xfrm>
          <a:prstGeom prst="rect">
            <a:avLst/>
          </a:prstGeom>
          <a:solidFill>
            <a:srgbClr val="CFE2F3">
              <a:alpha val="677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p58"/>
          <p:cNvSpPr txBox="1"/>
          <p:nvPr>
            <p:ph idx="1" type="body"/>
          </p:nvPr>
        </p:nvSpPr>
        <p:spPr>
          <a:xfrm>
            <a:off x="311700" y="916500"/>
            <a:ext cx="8520600" cy="387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b="1" lang="en" sz="1150">
                <a:solidFill>
                  <a:srgbClr val="0F407E"/>
                </a:solidFill>
                <a:latin typeface="Montserrat"/>
                <a:ea typeface="Montserrat"/>
                <a:cs typeface="Montserrat"/>
                <a:sym typeface="Montserrat"/>
              </a:rPr>
              <a:t>3.0 Update Product</a:t>
            </a:r>
            <a:endParaRPr sz="115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	3.8 The system shall display successful messages to user after successful updating product details.</a:t>
            </a:r>
            <a:endParaRPr sz="115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	3.9 The system shall allow staff to delete products.</a:t>
            </a:r>
            <a:endParaRPr sz="115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	3.10 The system shall allow staff to list or delist the products.</a:t>
            </a:r>
            <a:endParaRPr sz="115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3.11 The system shall update the system database when there are new or updated product details.</a:t>
            </a:r>
            <a:endParaRPr sz="115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lnSpc>
                <a:spcPct val="100000"/>
              </a:lnSpc>
              <a:spcBef>
                <a:spcPts val="2000"/>
              </a:spcBef>
              <a:spcAft>
                <a:spcPts val="2000"/>
              </a:spcAft>
              <a:buNone/>
            </a:pPr>
            <a:r>
              <a:t/>
            </a:r>
            <a:endParaRPr b="1" sz="1150">
              <a:solidFill>
                <a:srgbClr val="0F407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8" name="Google Shape;378;p58"/>
          <p:cNvSpPr txBox="1"/>
          <p:nvPr>
            <p:ph type="title"/>
          </p:nvPr>
        </p:nvSpPr>
        <p:spPr>
          <a:xfrm>
            <a:off x="311700" y="194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520">
                <a:solidFill>
                  <a:srgbClr val="0F407E"/>
                </a:solidFill>
                <a:latin typeface="Montserrat"/>
                <a:ea typeface="Montserrat"/>
                <a:cs typeface="Montserrat"/>
                <a:sym typeface="Montserrat"/>
              </a:rPr>
              <a:t>Product (Chia Ming Yi)</a:t>
            </a:r>
            <a:endParaRPr b="1" sz="2520">
              <a:solidFill>
                <a:srgbClr val="0F407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59"/>
          <p:cNvSpPr/>
          <p:nvPr/>
        </p:nvSpPr>
        <p:spPr>
          <a:xfrm rot="5400000">
            <a:off x="2410950" y="-1502100"/>
            <a:ext cx="4322100" cy="9159300"/>
          </a:xfrm>
          <a:prstGeom prst="rect">
            <a:avLst/>
          </a:prstGeom>
          <a:solidFill>
            <a:srgbClr val="CFE2F3">
              <a:alpha val="677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p59"/>
          <p:cNvSpPr txBox="1"/>
          <p:nvPr>
            <p:ph idx="1" type="body"/>
          </p:nvPr>
        </p:nvSpPr>
        <p:spPr>
          <a:xfrm>
            <a:off x="311700" y="916500"/>
            <a:ext cx="8520600" cy="387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b="1" lang="en" sz="1150">
                <a:solidFill>
                  <a:srgbClr val="0F407E"/>
                </a:solidFill>
                <a:latin typeface="Montserrat"/>
                <a:ea typeface="Montserrat"/>
                <a:cs typeface="Montserrat"/>
                <a:sym typeface="Montserrat"/>
              </a:rPr>
              <a:t>4.0 Navigate the Menu of Products	 </a:t>
            </a:r>
            <a:endParaRPr b="1" sz="1150">
              <a:solidFill>
                <a:srgbClr val="0F407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b="1" lang="en" sz="1150">
                <a:solidFill>
                  <a:srgbClr val="0F407E"/>
                </a:solidFill>
                <a:latin typeface="Montserrat"/>
                <a:ea typeface="Montserrat"/>
                <a:cs typeface="Montserrat"/>
                <a:sym typeface="Montserrat"/>
              </a:rPr>
              <a:t>	</a:t>
            </a:r>
            <a:r>
              <a:rPr lang="en" sz="115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4.1 The system shall display real-time product availability status.</a:t>
            </a:r>
            <a:endParaRPr sz="115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	4.2 The system shall allow users to exclude products that contain their allergies.</a:t>
            </a:r>
            <a:endParaRPr sz="115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	4.3 The system shall allow users to browse products by categories.</a:t>
            </a:r>
            <a:endParaRPr sz="115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	4.4 The system shall allow users to search for products by any keywords.</a:t>
            </a:r>
            <a:endParaRPr sz="115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	4.5 The system shall allow users to filter products by price range and category.</a:t>
            </a:r>
            <a:endParaRPr sz="115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	4.6 The system shall display search results based on user queries.</a:t>
            </a:r>
            <a:endParaRPr sz="115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	4.7 The system shall display product recommendations based on user preferences and purchase history.</a:t>
            </a:r>
            <a:endParaRPr sz="115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	4.8 The system shall allow users to view the product details page for the selected product.</a:t>
            </a:r>
            <a:endParaRPr sz="115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lnSpc>
                <a:spcPct val="100000"/>
              </a:lnSpc>
              <a:spcBef>
                <a:spcPts val="2000"/>
              </a:spcBef>
              <a:spcAft>
                <a:spcPts val="2000"/>
              </a:spcAft>
              <a:buNone/>
            </a:pPr>
            <a:r>
              <a:rPr lang="en" sz="115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	4.9 The system shall display other related products on the product detail page.</a:t>
            </a:r>
            <a:endParaRPr sz="115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85" name="Google Shape;385;p59"/>
          <p:cNvSpPr txBox="1"/>
          <p:nvPr>
            <p:ph type="title"/>
          </p:nvPr>
        </p:nvSpPr>
        <p:spPr>
          <a:xfrm>
            <a:off x="311700" y="194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520">
                <a:solidFill>
                  <a:srgbClr val="0F407E"/>
                </a:solidFill>
                <a:latin typeface="Montserrat"/>
                <a:ea typeface="Montserrat"/>
                <a:cs typeface="Montserrat"/>
                <a:sym typeface="Montserrat"/>
              </a:rPr>
              <a:t>Product (Chia Ming Yi)</a:t>
            </a:r>
            <a:endParaRPr b="1" sz="2520">
              <a:solidFill>
                <a:srgbClr val="0F407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/>
          <p:nvPr/>
        </p:nvSpPr>
        <p:spPr>
          <a:xfrm rot="5400000">
            <a:off x="2410950" y="-1502100"/>
            <a:ext cx="4322100" cy="9159300"/>
          </a:xfrm>
          <a:prstGeom prst="rect">
            <a:avLst/>
          </a:prstGeom>
          <a:solidFill>
            <a:srgbClr val="CFE2F3">
              <a:alpha val="677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311700" y="916500"/>
            <a:ext cx="8520600" cy="387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b="1" lang="en" sz="1150">
                <a:solidFill>
                  <a:srgbClr val="0F407E"/>
                </a:solidFill>
                <a:latin typeface="Montserrat"/>
                <a:ea typeface="Montserrat"/>
                <a:cs typeface="Montserrat"/>
                <a:sym typeface="Montserrat"/>
              </a:rPr>
              <a:t>5.0 Post Reviews and Ratings	 </a:t>
            </a:r>
            <a:endParaRPr b="1" sz="1150">
              <a:solidFill>
                <a:srgbClr val="0F407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b="1" lang="en" sz="1150">
                <a:solidFill>
                  <a:srgbClr val="0F407E"/>
                </a:solidFill>
                <a:latin typeface="Montserrat"/>
                <a:ea typeface="Montserrat"/>
                <a:cs typeface="Montserrat"/>
                <a:sym typeface="Montserrat"/>
              </a:rPr>
              <a:t>	</a:t>
            </a:r>
            <a:r>
              <a:rPr lang="en" sz="115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5.1 The system shall allow users to submit reviews for products.</a:t>
            </a:r>
            <a:endParaRPr sz="115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	5.2 The system shall allow users to rate products.</a:t>
            </a:r>
            <a:endParaRPr sz="115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	5.3 The system shall display product reviews and ratings to users.</a:t>
            </a:r>
            <a:endParaRPr sz="115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	5.4 The system shall check the validity of product reviews.</a:t>
            </a:r>
            <a:endParaRPr sz="115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	5.5 The system shall allow users to upload multiple images or video files.</a:t>
            </a:r>
            <a:endParaRPr sz="115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	5.6 The system shall validate the format and size of the uploaded files.</a:t>
            </a:r>
            <a:endParaRPr sz="115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lnSpc>
                <a:spcPct val="100000"/>
              </a:lnSpc>
              <a:spcBef>
                <a:spcPts val="2000"/>
              </a:spcBef>
              <a:spcAft>
                <a:spcPts val="2000"/>
              </a:spcAft>
              <a:buNone/>
            </a:pPr>
            <a:r>
              <a:rPr lang="en" sz="115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	5.7 The system shall allow staff to delete customers’ reviews.</a:t>
            </a:r>
            <a:endParaRPr b="1" sz="1150">
              <a:solidFill>
                <a:srgbClr val="0F407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2" name="Google Shape;392;p60"/>
          <p:cNvSpPr txBox="1"/>
          <p:nvPr>
            <p:ph type="title"/>
          </p:nvPr>
        </p:nvSpPr>
        <p:spPr>
          <a:xfrm>
            <a:off x="311700" y="194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520">
                <a:solidFill>
                  <a:srgbClr val="0F407E"/>
                </a:solidFill>
                <a:latin typeface="Montserrat"/>
                <a:ea typeface="Montserrat"/>
                <a:cs typeface="Montserrat"/>
                <a:sym typeface="Montserrat"/>
              </a:rPr>
              <a:t>Product (Chia Ming Yi)</a:t>
            </a:r>
            <a:endParaRPr b="1" sz="2520">
              <a:solidFill>
                <a:srgbClr val="0F407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/>
          <p:nvPr/>
        </p:nvSpPr>
        <p:spPr>
          <a:xfrm rot="5400000">
            <a:off x="2410950" y="-1502100"/>
            <a:ext cx="4322100" cy="9159300"/>
          </a:xfrm>
          <a:prstGeom prst="rect">
            <a:avLst/>
          </a:prstGeom>
          <a:solidFill>
            <a:srgbClr val="CFE2F3">
              <a:alpha val="677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p61"/>
          <p:cNvSpPr txBox="1"/>
          <p:nvPr>
            <p:ph idx="1" type="body"/>
          </p:nvPr>
        </p:nvSpPr>
        <p:spPr>
          <a:xfrm>
            <a:off x="311700" y="916500"/>
            <a:ext cx="8520600" cy="387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b="1" lang="en" sz="1150">
                <a:solidFill>
                  <a:srgbClr val="0F407E"/>
                </a:solidFill>
                <a:latin typeface="Montserrat"/>
                <a:ea typeface="Montserrat"/>
                <a:cs typeface="Montserrat"/>
                <a:sym typeface="Montserrat"/>
              </a:rPr>
              <a:t>1.0 Authenticate user			</a:t>
            </a:r>
            <a:endParaRPr b="1" sz="1150">
              <a:solidFill>
                <a:srgbClr val="0F407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b="1" lang="en" sz="1150">
                <a:solidFill>
                  <a:srgbClr val="0F407E"/>
                </a:solidFill>
                <a:latin typeface="Montserrat"/>
                <a:ea typeface="Montserrat"/>
                <a:cs typeface="Montserrat"/>
                <a:sym typeface="Montserrat"/>
              </a:rPr>
              <a:t>	</a:t>
            </a:r>
            <a:r>
              <a:rPr lang="en" sz="115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1.1 The system shall authenticate users before allowing access to the payment module.</a:t>
            </a:r>
            <a:endParaRPr sz="115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	1.2 The system shall support multiple authentication methods.</a:t>
            </a:r>
            <a:endParaRPr sz="115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b="1" lang="en" sz="1150">
                <a:solidFill>
                  <a:srgbClr val="0F407E"/>
                </a:solidFill>
                <a:latin typeface="Montserrat"/>
                <a:ea typeface="Montserrat"/>
                <a:cs typeface="Montserrat"/>
                <a:sym typeface="Montserrat"/>
              </a:rPr>
              <a:t>2.0 Process payment	 </a:t>
            </a:r>
            <a:endParaRPr b="1" sz="1150">
              <a:solidFill>
                <a:srgbClr val="0F407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	2.1 The system shall support payments in multiple currencies.</a:t>
            </a:r>
            <a:endParaRPr sz="115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	2.2 The system shall display payment amounts in the user's preferred currency.</a:t>
            </a:r>
            <a:endParaRPr sz="115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	2.3 The system shall allow users to select their preferred currency.</a:t>
            </a:r>
            <a:endParaRPr sz="115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	2.4 The system shall calculate the total payment amount based on the selected order item.</a:t>
            </a:r>
            <a:endParaRPr sz="115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lnSpc>
                <a:spcPct val="100000"/>
              </a:lnSpc>
              <a:spcBef>
                <a:spcPts val="2000"/>
              </a:spcBef>
              <a:spcAft>
                <a:spcPts val="2000"/>
              </a:spcAft>
              <a:buNone/>
            </a:pPr>
            <a:r>
              <a:rPr lang="en" sz="115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	2.5 The system shall allow users to enter their bank account ID and password.</a:t>
            </a:r>
            <a:endParaRPr sz="115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99" name="Google Shape;399;p61"/>
          <p:cNvSpPr txBox="1"/>
          <p:nvPr>
            <p:ph type="title"/>
          </p:nvPr>
        </p:nvSpPr>
        <p:spPr>
          <a:xfrm>
            <a:off x="311700" y="194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520">
                <a:solidFill>
                  <a:srgbClr val="0F407E"/>
                </a:solidFill>
                <a:latin typeface="Montserrat"/>
                <a:ea typeface="Montserrat"/>
                <a:cs typeface="Montserrat"/>
                <a:sym typeface="Montserrat"/>
              </a:rPr>
              <a:t>Payment (Chia Ming Yi)</a:t>
            </a:r>
            <a:endParaRPr b="1" sz="2520">
              <a:solidFill>
                <a:srgbClr val="0F407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/>
          <p:nvPr/>
        </p:nvSpPr>
        <p:spPr>
          <a:xfrm rot="5400000">
            <a:off x="2003700" y="-2004300"/>
            <a:ext cx="5136600" cy="9159300"/>
          </a:xfrm>
          <a:prstGeom prst="rect">
            <a:avLst/>
          </a:prstGeom>
          <a:solidFill>
            <a:srgbClr val="CFE2F3">
              <a:alpha val="677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7"/>
          <p:cNvSpPr/>
          <p:nvPr/>
        </p:nvSpPr>
        <p:spPr>
          <a:xfrm>
            <a:off x="-7650" y="954300"/>
            <a:ext cx="9159300" cy="3234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7"/>
          <p:cNvSpPr txBox="1"/>
          <p:nvPr>
            <p:ph type="title"/>
          </p:nvPr>
        </p:nvSpPr>
        <p:spPr>
          <a:xfrm>
            <a:off x="311700" y="1823100"/>
            <a:ext cx="8520600" cy="150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4800">
                <a:solidFill>
                  <a:srgbClr val="0F407E"/>
                </a:solidFill>
                <a:latin typeface="Montserrat"/>
                <a:ea typeface="Montserrat"/>
                <a:cs typeface="Montserrat"/>
                <a:sym typeface="Montserrat"/>
              </a:rPr>
              <a:t>1.2 Requirement Gathering Techniques</a:t>
            </a:r>
            <a:endParaRPr b="1" sz="4800">
              <a:solidFill>
                <a:srgbClr val="0F407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62"/>
          <p:cNvSpPr/>
          <p:nvPr/>
        </p:nvSpPr>
        <p:spPr>
          <a:xfrm rot="5400000">
            <a:off x="2410950" y="-1502100"/>
            <a:ext cx="4322100" cy="9159300"/>
          </a:xfrm>
          <a:prstGeom prst="rect">
            <a:avLst/>
          </a:prstGeom>
          <a:solidFill>
            <a:srgbClr val="CFE2F3">
              <a:alpha val="677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" name="Google Shape;405;p62"/>
          <p:cNvSpPr txBox="1"/>
          <p:nvPr>
            <p:ph idx="1" type="body"/>
          </p:nvPr>
        </p:nvSpPr>
        <p:spPr>
          <a:xfrm>
            <a:off x="311700" y="916500"/>
            <a:ext cx="8520600" cy="387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b="1" lang="en" sz="1150">
                <a:solidFill>
                  <a:srgbClr val="0F407E"/>
                </a:solidFill>
                <a:latin typeface="Montserrat"/>
                <a:ea typeface="Montserrat"/>
                <a:cs typeface="Montserrat"/>
                <a:sym typeface="Montserrat"/>
              </a:rPr>
              <a:t>2.0 Process payment	 </a:t>
            </a:r>
            <a:endParaRPr sz="115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	2.6 The system shall check the validity of bank account ID and password.</a:t>
            </a:r>
            <a:endParaRPr sz="115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	2.7 The system shall display the error messages when users’ provided information is incorrect.</a:t>
            </a:r>
            <a:endParaRPr sz="115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	2.8 The system shall allow users to select “Yes” or “No” option before confirming payment.</a:t>
            </a:r>
            <a:endParaRPr sz="115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lnSpc>
                <a:spcPct val="100000"/>
              </a:lnSpc>
              <a:spcBef>
                <a:spcPts val="2000"/>
              </a:spcBef>
              <a:spcAft>
                <a:spcPts val="2000"/>
              </a:spcAft>
              <a:buNone/>
            </a:pPr>
            <a:r>
              <a:rPr lang="en" sz="115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	2.9 The system shall display successful messages to users after completing payment.</a:t>
            </a:r>
            <a:endParaRPr sz="115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406" name="Google Shape;406;p62"/>
          <p:cNvSpPr txBox="1"/>
          <p:nvPr>
            <p:ph type="title"/>
          </p:nvPr>
        </p:nvSpPr>
        <p:spPr>
          <a:xfrm>
            <a:off x="311700" y="194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520">
                <a:solidFill>
                  <a:srgbClr val="0F407E"/>
                </a:solidFill>
                <a:latin typeface="Montserrat"/>
                <a:ea typeface="Montserrat"/>
                <a:cs typeface="Montserrat"/>
                <a:sym typeface="Montserrat"/>
              </a:rPr>
              <a:t>Payment </a:t>
            </a:r>
            <a:r>
              <a:rPr b="1" lang="en" sz="2520">
                <a:solidFill>
                  <a:srgbClr val="0F407E"/>
                </a:solidFill>
                <a:latin typeface="Montserrat"/>
                <a:ea typeface="Montserrat"/>
                <a:cs typeface="Montserrat"/>
                <a:sym typeface="Montserrat"/>
              </a:rPr>
              <a:t>(Chia Ming Yi)</a:t>
            </a:r>
            <a:endParaRPr b="1" sz="2520">
              <a:solidFill>
                <a:srgbClr val="0F407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63"/>
          <p:cNvSpPr/>
          <p:nvPr/>
        </p:nvSpPr>
        <p:spPr>
          <a:xfrm rot="5400000">
            <a:off x="2410950" y="-1502100"/>
            <a:ext cx="4322100" cy="9159300"/>
          </a:xfrm>
          <a:prstGeom prst="rect">
            <a:avLst/>
          </a:prstGeom>
          <a:solidFill>
            <a:srgbClr val="CFE2F3">
              <a:alpha val="677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p63"/>
          <p:cNvSpPr txBox="1"/>
          <p:nvPr>
            <p:ph idx="1" type="body"/>
          </p:nvPr>
        </p:nvSpPr>
        <p:spPr>
          <a:xfrm>
            <a:off x="311700" y="916500"/>
            <a:ext cx="8520600" cy="387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b="1" lang="en" sz="1150">
                <a:solidFill>
                  <a:srgbClr val="0F407E"/>
                </a:solidFill>
                <a:latin typeface="Montserrat"/>
                <a:ea typeface="Montserrat"/>
                <a:cs typeface="Montserrat"/>
                <a:sym typeface="Montserrat"/>
              </a:rPr>
              <a:t>3.0 Generate receipts and notifications	 </a:t>
            </a:r>
            <a:endParaRPr b="1" sz="1150">
              <a:solidFill>
                <a:srgbClr val="0F407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b="1" lang="en" sz="1150">
                <a:solidFill>
                  <a:srgbClr val="0F407E"/>
                </a:solidFill>
                <a:latin typeface="Montserrat"/>
                <a:ea typeface="Montserrat"/>
                <a:cs typeface="Montserrat"/>
                <a:sym typeface="Montserrat"/>
              </a:rPr>
              <a:t>	</a:t>
            </a:r>
            <a:r>
              <a:rPr lang="en" sz="115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3.1 The system shall generate receipts for successful payments.</a:t>
            </a:r>
            <a:endParaRPr sz="115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	3.2 The system shall allow users to download the receipts.</a:t>
            </a:r>
            <a:endParaRPr sz="115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	3.3 The system shall send email receipts to users.</a:t>
            </a:r>
            <a:endParaRPr sz="115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	3.4 The system shall push notifications for completed transactions.</a:t>
            </a:r>
            <a:endParaRPr sz="115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	3.5 The system shall send SMS confirmations for completed transactions.</a:t>
            </a:r>
            <a:endParaRPr sz="115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b="1" lang="en" sz="1150">
                <a:solidFill>
                  <a:srgbClr val="0F407E"/>
                </a:solidFill>
                <a:latin typeface="Montserrat"/>
                <a:ea typeface="Montserrat"/>
                <a:cs typeface="Montserrat"/>
                <a:sym typeface="Montserrat"/>
              </a:rPr>
              <a:t>4.0 View transaction history	 </a:t>
            </a:r>
            <a:endParaRPr b="1" sz="1150">
              <a:solidFill>
                <a:srgbClr val="0F407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b="1" lang="en" sz="1150">
                <a:solidFill>
                  <a:srgbClr val="0F407E"/>
                </a:solidFill>
                <a:latin typeface="Montserrat"/>
                <a:ea typeface="Montserrat"/>
                <a:cs typeface="Montserrat"/>
                <a:sym typeface="Montserrat"/>
              </a:rPr>
              <a:t>	</a:t>
            </a:r>
            <a:r>
              <a:rPr lang="en" sz="115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4.1 The system shall allow users to view their transaction history.</a:t>
            </a:r>
            <a:endParaRPr sz="115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	4.2 The system shall allow users to filter the transaction history.</a:t>
            </a:r>
            <a:endParaRPr sz="115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lnSpc>
                <a:spcPct val="100000"/>
              </a:lnSpc>
              <a:spcBef>
                <a:spcPts val="2000"/>
              </a:spcBef>
              <a:spcAft>
                <a:spcPts val="2000"/>
              </a:spcAft>
              <a:buNone/>
            </a:pPr>
            <a:r>
              <a:rPr lang="en" sz="115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	4.3 The system shall allow users to search for transactions.</a:t>
            </a:r>
            <a:endParaRPr sz="115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413" name="Google Shape;413;p63"/>
          <p:cNvSpPr txBox="1"/>
          <p:nvPr>
            <p:ph type="title"/>
          </p:nvPr>
        </p:nvSpPr>
        <p:spPr>
          <a:xfrm>
            <a:off x="311700" y="194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520">
                <a:solidFill>
                  <a:srgbClr val="0F407E"/>
                </a:solidFill>
                <a:latin typeface="Montserrat"/>
                <a:ea typeface="Montserrat"/>
                <a:cs typeface="Montserrat"/>
                <a:sym typeface="Montserrat"/>
              </a:rPr>
              <a:t>Payment (Chia Ming Yi)</a:t>
            </a:r>
            <a:endParaRPr b="1" sz="2520">
              <a:solidFill>
                <a:srgbClr val="0F407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/>
          <p:nvPr/>
        </p:nvSpPr>
        <p:spPr>
          <a:xfrm rot="5400000">
            <a:off x="2410950" y="-1502100"/>
            <a:ext cx="4322100" cy="9159300"/>
          </a:xfrm>
          <a:prstGeom prst="rect">
            <a:avLst/>
          </a:prstGeom>
          <a:solidFill>
            <a:srgbClr val="CFE2F3">
              <a:alpha val="677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p64"/>
          <p:cNvSpPr txBox="1"/>
          <p:nvPr>
            <p:ph idx="1" type="body"/>
          </p:nvPr>
        </p:nvSpPr>
        <p:spPr>
          <a:xfrm>
            <a:off x="311700" y="916500"/>
            <a:ext cx="8520600" cy="387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b="1" lang="en" sz="1150">
                <a:solidFill>
                  <a:srgbClr val="0F407E"/>
                </a:solidFill>
                <a:latin typeface="Montserrat"/>
                <a:ea typeface="Montserrat"/>
                <a:cs typeface="Montserrat"/>
                <a:sym typeface="Montserrat"/>
              </a:rPr>
              <a:t>5.0 Process refunds	 </a:t>
            </a:r>
            <a:endParaRPr b="1" sz="1150">
              <a:solidFill>
                <a:srgbClr val="0F407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b="1" lang="en" sz="1150">
                <a:solidFill>
                  <a:srgbClr val="0F407E"/>
                </a:solidFill>
                <a:latin typeface="Montserrat"/>
                <a:ea typeface="Montserrat"/>
                <a:cs typeface="Montserrat"/>
                <a:sym typeface="Montserrat"/>
              </a:rPr>
              <a:t>	</a:t>
            </a:r>
            <a:r>
              <a:rPr lang="en" sz="115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5.1 The system shall allow users to request refunds within 12 hours.</a:t>
            </a:r>
            <a:endParaRPr sz="115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	5.2 The system shall allow users to enter reason when requesting refunds.</a:t>
            </a:r>
            <a:endParaRPr sz="115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	5.3 The system shall check the validity of the reason field.</a:t>
            </a:r>
            <a:endParaRPr sz="115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	5.4 The system shall allow users to upload image and video files.</a:t>
            </a:r>
            <a:endParaRPr sz="115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	5.5 The system shall validate the format of the uploaded files.</a:t>
            </a:r>
            <a:endParaRPr sz="115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	5.6 The system shall display error messages when users have entered incorrect data.</a:t>
            </a:r>
            <a:endParaRPr sz="115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	5.7 The system shall allow staff to view user refund requests.</a:t>
            </a:r>
            <a:endParaRPr sz="115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	5.8 The system shall allow staff to search the refund records.</a:t>
            </a:r>
            <a:endParaRPr sz="115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lnSpc>
                <a:spcPct val="100000"/>
              </a:lnSpc>
              <a:spcBef>
                <a:spcPts val="2000"/>
              </a:spcBef>
              <a:spcAft>
                <a:spcPts val="2000"/>
              </a:spcAft>
              <a:buNone/>
            </a:pPr>
            <a:r>
              <a:t/>
            </a:r>
            <a:endParaRPr b="1" sz="1150">
              <a:solidFill>
                <a:srgbClr val="0F407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20" name="Google Shape;420;p64"/>
          <p:cNvSpPr txBox="1"/>
          <p:nvPr>
            <p:ph type="title"/>
          </p:nvPr>
        </p:nvSpPr>
        <p:spPr>
          <a:xfrm>
            <a:off x="311700" y="194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520">
                <a:solidFill>
                  <a:srgbClr val="0F407E"/>
                </a:solidFill>
                <a:latin typeface="Montserrat"/>
                <a:ea typeface="Montserrat"/>
                <a:cs typeface="Montserrat"/>
                <a:sym typeface="Montserrat"/>
              </a:rPr>
              <a:t>Payment (Chia Ming Yi)</a:t>
            </a:r>
            <a:endParaRPr b="1" sz="2520">
              <a:solidFill>
                <a:srgbClr val="0F407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65"/>
          <p:cNvSpPr/>
          <p:nvPr/>
        </p:nvSpPr>
        <p:spPr>
          <a:xfrm rot="5400000">
            <a:off x="2410950" y="-1502100"/>
            <a:ext cx="4322100" cy="9159300"/>
          </a:xfrm>
          <a:prstGeom prst="rect">
            <a:avLst/>
          </a:prstGeom>
          <a:solidFill>
            <a:srgbClr val="CFE2F3">
              <a:alpha val="677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" name="Google Shape;426;p65"/>
          <p:cNvSpPr txBox="1"/>
          <p:nvPr>
            <p:ph idx="1" type="body"/>
          </p:nvPr>
        </p:nvSpPr>
        <p:spPr>
          <a:xfrm>
            <a:off x="311700" y="916500"/>
            <a:ext cx="8520600" cy="387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b="1" lang="en" sz="1150">
                <a:solidFill>
                  <a:srgbClr val="0F407E"/>
                </a:solidFill>
                <a:latin typeface="Montserrat"/>
                <a:ea typeface="Montserrat"/>
                <a:cs typeface="Montserrat"/>
                <a:sym typeface="Montserrat"/>
              </a:rPr>
              <a:t>5.0 Process refunds	 </a:t>
            </a:r>
            <a:endParaRPr sz="115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	5.9 The system shall allow staff to approve or deny user refund requests.</a:t>
            </a:r>
            <a:endParaRPr sz="115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	5.10 The system shall allow staff to enter remarks for refund records.</a:t>
            </a:r>
            <a:endParaRPr sz="115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	5.11 The system shall display the request status to the user.</a:t>
            </a:r>
            <a:endParaRPr sz="115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	5.12 The system shall update the refund status after approving or denying user refund requests.</a:t>
            </a:r>
            <a:endParaRPr sz="115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	5.13 The system shall automatically transfer the money to users’ account once the refund request has been approved.</a:t>
            </a:r>
            <a:endParaRPr sz="115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lnSpc>
                <a:spcPct val="100000"/>
              </a:lnSpc>
              <a:spcBef>
                <a:spcPts val="2000"/>
              </a:spcBef>
              <a:spcAft>
                <a:spcPts val="2000"/>
              </a:spcAft>
              <a:buNone/>
            </a:pPr>
            <a:r>
              <a:t/>
            </a:r>
            <a:endParaRPr b="1" sz="1150">
              <a:solidFill>
                <a:srgbClr val="0F407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27" name="Google Shape;427;p65"/>
          <p:cNvSpPr txBox="1"/>
          <p:nvPr>
            <p:ph type="title"/>
          </p:nvPr>
        </p:nvSpPr>
        <p:spPr>
          <a:xfrm>
            <a:off x="311700" y="194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520">
                <a:solidFill>
                  <a:srgbClr val="0F407E"/>
                </a:solidFill>
                <a:latin typeface="Montserrat"/>
                <a:ea typeface="Montserrat"/>
                <a:cs typeface="Montserrat"/>
                <a:sym typeface="Montserrat"/>
              </a:rPr>
              <a:t>Payment (Chia Ming Yi)</a:t>
            </a:r>
            <a:endParaRPr b="1" sz="2520">
              <a:solidFill>
                <a:srgbClr val="0F407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66"/>
          <p:cNvSpPr/>
          <p:nvPr/>
        </p:nvSpPr>
        <p:spPr>
          <a:xfrm rot="5400000">
            <a:off x="2410950" y="-1502100"/>
            <a:ext cx="4322100" cy="9159300"/>
          </a:xfrm>
          <a:prstGeom prst="rect">
            <a:avLst/>
          </a:prstGeom>
          <a:solidFill>
            <a:srgbClr val="CFE2F3">
              <a:alpha val="677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66"/>
          <p:cNvSpPr txBox="1"/>
          <p:nvPr>
            <p:ph idx="1" type="body"/>
          </p:nvPr>
        </p:nvSpPr>
        <p:spPr>
          <a:xfrm>
            <a:off x="311700" y="916500"/>
            <a:ext cx="8520600" cy="387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50">
                <a:solidFill>
                  <a:srgbClr val="0F407E"/>
                </a:solidFill>
                <a:latin typeface="Montserrat"/>
                <a:ea typeface="Montserrat"/>
                <a:cs typeface="Montserrat"/>
                <a:sym typeface="Montserrat"/>
              </a:rPr>
              <a:t>1.0 Reserve table in restaurant</a:t>
            </a:r>
            <a:endParaRPr b="1" sz="1150">
              <a:solidFill>
                <a:srgbClr val="0F407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50">
                <a:solidFill>
                  <a:srgbClr val="0F407E"/>
                </a:solidFill>
                <a:latin typeface="Montserrat"/>
                <a:ea typeface="Montserrat"/>
                <a:cs typeface="Montserrat"/>
                <a:sym typeface="Montserrat"/>
              </a:rPr>
              <a:t>1.1 The system shall display the available tables, time slots for the selected date and time and available location of restaurants.</a:t>
            </a:r>
            <a:endParaRPr b="1" sz="1150">
              <a:solidFill>
                <a:srgbClr val="0F407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50">
                <a:solidFill>
                  <a:srgbClr val="0F407E"/>
                </a:solidFill>
                <a:latin typeface="Montserrat"/>
                <a:ea typeface="Montserrat"/>
                <a:cs typeface="Montserrat"/>
                <a:sym typeface="Montserrat"/>
              </a:rPr>
              <a:t>1.2 The system shall allow users to enter the number of customers for each reservation.</a:t>
            </a:r>
            <a:endParaRPr b="1" sz="1150">
              <a:solidFill>
                <a:srgbClr val="0F407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50">
                <a:solidFill>
                  <a:srgbClr val="0F407E"/>
                </a:solidFill>
                <a:latin typeface="Montserrat"/>
                <a:ea typeface="Montserrat"/>
                <a:cs typeface="Montserrat"/>
                <a:sym typeface="Montserrat"/>
              </a:rPr>
              <a:t>1.3 The system shall update the table availability from time to time.</a:t>
            </a:r>
            <a:endParaRPr b="1" sz="1150">
              <a:solidFill>
                <a:srgbClr val="0F407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50">
                <a:solidFill>
                  <a:srgbClr val="0F407E"/>
                </a:solidFill>
                <a:latin typeface="Montserrat"/>
                <a:ea typeface="Montserrat"/>
                <a:cs typeface="Montserrat"/>
                <a:sym typeface="Montserrat"/>
              </a:rPr>
              <a:t>1.4 The system shall allow users to enter their mobile number.</a:t>
            </a:r>
            <a:endParaRPr b="1" sz="1150">
              <a:solidFill>
                <a:srgbClr val="0F407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50">
                <a:solidFill>
                  <a:srgbClr val="0F407E"/>
                </a:solidFill>
                <a:latin typeface="Montserrat"/>
                <a:ea typeface="Montserrat"/>
                <a:cs typeface="Montserrat"/>
                <a:sym typeface="Montserrat"/>
              </a:rPr>
              <a:t>1.5 The system shall verify the mobile number.</a:t>
            </a:r>
            <a:endParaRPr b="1" sz="1150">
              <a:solidFill>
                <a:srgbClr val="0F407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50">
                <a:solidFill>
                  <a:srgbClr val="0F407E"/>
                </a:solidFill>
                <a:latin typeface="Montserrat"/>
                <a:ea typeface="Montserrat"/>
                <a:cs typeface="Montserrat"/>
                <a:sym typeface="Montserrat"/>
              </a:rPr>
              <a:t>1.6 The system shall allow users to select the location of restaurants.</a:t>
            </a:r>
            <a:endParaRPr b="1" sz="1150">
              <a:solidFill>
                <a:srgbClr val="0F407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50">
                <a:solidFill>
                  <a:srgbClr val="0F407E"/>
                </a:solidFill>
                <a:latin typeface="Montserrat"/>
                <a:ea typeface="Montserrat"/>
                <a:cs typeface="Montserrat"/>
                <a:sym typeface="Montserrat"/>
              </a:rPr>
              <a:t>1.7 The system shall verify the availability of the restaurants.</a:t>
            </a:r>
            <a:endParaRPr b="1" sz="1150">
              <a:solidFill>
                <a:srgbClr val="0F407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50">
                <a:solidFill>
                  <a:srgbClr val="0F407E"/>
                </a:solidFill>
                <a:latin typeface="Montserrat"/>
                <a:ea typeface="Montserrat"/>
                <a:cs typeface="Montserrat"/>
                <a:sym typeface="Montserrat"/>
              </a:rPr>
              <a:t>1.8 The system shall allow users to select the available time slot for each reservation.</a:t>
            </a:r>
            <a:endParaRPr b="1" sz="1150">
              <a:solidFill>
                <a:srgbClr val="0F407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50">
                <a:solidFill>
                  <a:srgbClr val="0F407E"/>
                </a:solidFill>
                <a:latin typeface="Montserrat"/>
                <a:ea typeface="Montserrat"/>
                <a:cs typeface="Montserrat"/>
                <a:sym typeface="Montserrat"/>
              </a:rPr>
              <a:t>1.9 The system shall display the error messages when users’ input is wrong.</a:t>
            </a:r>
            <a:endParaRPr b="1" sz="1150">
              <a:solidFill>
                <a:srgbClr val="0F407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b="1" lang="en" sz="1150">
                <a:solidFill>
                  <a:srgbClr val="0F407E"/>
                </a:solidFill>
                <a:latin typeface="Montserrat"/>
                <a:ea typeface="Montserrat"/>
                <a:cs typeface="Montserrat"/>
                <a:sym typeface="Montserrat"/>
              </a:rPr>
              <a:t>1.10 The system shall send the reservation confirmation message to the users.</a:t>
            </a:r>
            <a:endParaRPr b="1" sz="1150">
              <a:solidFill>
                <a:srgbClr val="0F407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34" name="Google Shape;434;p66"/>
          <p:cNvSpPr txBox="1"/>
          <p:nvPr>
            <p:ph type="title"/>
          </p:nvPr>
        </p:nvSpPr>
        <p:spPr>
          <a:xfrm>
            <a:off x="311700" y="194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2520">
                <a:solidFill>
                  <a:srgbClr val="0F407E"/>
                </a:solidFill>
                <a:latin typeface="Montserrat"/>
                <a:ea typeface="Montserrat"/>
                <a:cs typeface="Montserrat"/>
                <a:sym typeface="Montserrat"/>
              </a:rPr>
              <a:t>Table Reservation (Lim Jun Wei)</a:t>
            </a:r>
            <a:endParaRPr b="1" sz="2520">
              <a:solidFill>
                <a:srgbClr val="0F407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/>
          <p:nvPr/>
        </p:nvSpPr>
        <p:spPr>
          <a:xfrm rot="5400000">
            <a:off x="2410950" y="-1502100"/>
            <a:ext cx="4322100" cy="9159300"/>
          </a:xfrm>
          <a:prstGeom prst="rect">
            <a:avLst/>
          </a:prstGeom>
          <a:solidFill>
            <a:srgbClr val="CFE2F3">
              <a:alpha val="677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" name="Google Shape;440;p67"/>
          <p:cNvSpPr txBox="1"/>
          <p:nvPr>
            <p:ph idx="1" type="body"/>
          </p:nvPr>
        </p:nvSpPr>
        <p:spPr>
          <a:xfrm>
            <a:off x="311700" y="916500"/>
            <a:ext cx="8520600" cy="387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150">
                <a:solidFill>
                  <a:srgbClr val="0F407E"/>
                </a:solidFill>
                <a:latin typeface="Montserrat"/>
                <a:ea typeface="Montserrat"/>
                <a:cs typeface="Montserrat"/>
                <a:sym typeface="Montserrat"/>
              </a:rPr>
              <a:t>2.0 Track the table reservation</a:t>
            </a:r>
            <a:endParaRPr b="1" sz="1150">
              <a:solidFill>
                <a:srgbClr val="0F407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150">
                <a:solidFill>
                  <a:srgbClr val="0F407E"/>
                </a:solidFill>
                <a:latin typeface="Montserrat"/>
                <a:ea typeface="Montserrat"/>
                <a:cs typeface="Montserrat"/>
                <a:sym typeface="Montserrat"/>
              </a:rPr>
              <a:t>2.1 The system shall allow users to track the current status of their reservation.</a:t>
            </a:r>
            <a:endParaRPr b="1" sz="1150">
              <a:solidFill>
                <a:srgbClr val="0F407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150">
                <a:solidFill>
                  <a:srgbClr val="0F407E"/>
                </a:solidFill>
                <a:latin typeface="Montserrat"/>
                <a:ea typeface="Montserrat"/>
                <a:cs typeface="Montserrat"/>
                <a:sym typeface="Montserrat"/>
              </a:rPr>
              <a:t>2.2 The system shall allow users to view the reservation details.</a:t>
            </a:r>
            <a:endParaRPr b="1" sz="1150">
              <a:solidFill>
                <a:srgbClr val="0F407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150">
                <a:solidFill>
                  <a:srgbClr val="0F407E"/>
                </a:solidFill>
                <a:latin typeface="Montserrat"/>
                <a:ea typeface="Montserrat"/>
                <a:cs typeface="Montserrat"/>
                <a:sym typeface="Montserrat"/>
              </a:rPr>
              <a:t>2.3 The system shall update the reservation status to the users real-time.</a:t>
            </a:r>
            <a:endParaRPr b="1" sz="1150">
              <a:solidFill>
                <a:srgbClr val="0F407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150">
                <a:solidFill>
                  <a:srgbClr val="0F407E"/>
                </a:solidFill>
                <a:latin typeface="Montserrat"/>
                <a:ea typeface="Montserrat"/>
                <a:cs typeface="Montserrat"/>
                <a:sym typeface="Montserrat"/>
              </a:rPr>
              <a:t>2.4 The system shall provide the phone number and email address as contact details to users.</a:t>
            </a:r>
            <a:endParaRPr b="1" sz="1150">
              <a:solidFill>
                <a:srgbClr val="0F407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150">
                <a:solidFill>
                  <a:srgbClr val="0F407E"/>
                </a:solidFill>
                <a:latin typeface="Montserrat"/>
                <a:ea typeface="Montserrat"/>
                <a:cs typeface="Montserrat"/>
                <a:sym typeface="Montserrat"/>
              </a:rPr>
              <a:t>2.5 The system shall send notification to the users before 1 hour from the table reservation time.</a:t>
            </a:r>
            <a:endParaRPr b="1" sz="1150">
              <a:solidFill>
                <a:srgbClr val="0F407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150">
                <a:solidFill>
                  <a:srgbClr val="0F407E"/>
                </a:solidFill>
                <a:latin typeface="Montserrat"/>
                <a:ea typeface="Montserrat"/>
                <a:cs typeface="Montserrat"/>
                <a:sym typeface="Montserrat"/>
              </a:rPr>
              <a:t>2.6 The system shall show the location of the restaurant which has been reserved by the users.</a:t>
            </a:r>
            <a:endParaRPr b="1" sz="1150">
              <a:solidFill>
                <a:srgbClr val="0F407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2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b="1" lang="en" sz="1150">
                <a:solidFill>
                  <a:srgbClr val="0F407E"/>
                </a:solidFill>
                <a:latin typeface="Montserrat"/>
                <a:ea typeface="Montserrat"/>
                <a:cs typeface="Montserrat"/>
                <a:sym typeface="Montserrat"/>
              </a:rPr>
              <a:t>2.7 The system shall display the table number reserved by the users.</a:t>
            </a:r>
            <a:endParaRPr b="1" sz="1150">
              <a:solidFill>
                <a:srgbClr val="0F407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41" name="Google Shape;441;p67"/>
          <p:cNvSpPr txBox="1"/>
          <p:nvPr>
            <p:ph type="title"/>
          </p:nvPr>
        </p:nvSpPr>
        <p:spPr>
          <a:xfrm>
            <a:off x="311700" y="194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2520">
                <a:solidFill>
                  <a:srgbClr val="0F407E"/>
                </a:solidFill>
                <a:latin typeface="Montserrat"/>
                <a:ea typeface="Montserrat"/>
                <a:cs typeface="Montserrat"/>
                <a:sym typeface="Montserrat"/>
              </a:rPr>
              <a:t>Table Reservation (Lim Jun Wei)</a:t>
            </a:r>
            <a:endParaRPr b="1" sz="2520">
              <a:solidFill>
                <a:srgbClr val="0F407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68"/>
          <p:cNvSpPr/>
          <p:nvPr/>
        </p:nvSpPr>
        <p:spPr>
          <a:xfrm rot="5400000">
            <a:off x="2410950" y="-1502100"/>
            <a:ext cx="4322100" cy="9159300"/>
          </a:xfrm>
          <a:prstGeom prst="rect">
            <a:avLst/>
          </a:prstGeom>
          <a:solidFill>
            <a:srgbClr val="CFE2F3">
              <a:alpha val="677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p68"/>
          <p:cNvSpPr txBox="1"/>
          <p:nvPr>
            <p:ph idx="1" type="body"/>
          </p:nvPr>
        </p:nvSpPr>
        <p:spPr>
          <a:xfrm>
            <a:off x="311700" y="916500"/>
            <a:ext cx="8520600" cy="387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150">
                <a:solidFill>
                  <a:srgbClr val="0F407E"/>
                </a:solidFill>
                <a:latin typeface="Montserrat"/>
                <a:ea typeface="Montserrat"/>
                <a:cs typeface="Montserrat"/>
                <a:sym typeface="Montserrat"/>
              </a:rPr>
              <a:t>3.0 Update table reservation</a:t>
            </a:r>
            <a:endParaRPr b="1" sz="1150">
              <a:solidFill>
                <a:srgbClr val="0F407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150">
                <a:solidFill>
                  <a:srgbClr val="0F407E"/>
                </a:solidFill>
                <a:latin typeface="Montserrat"/>
                <a:ea typeface="Montserrat"/>
                <a:cs typeface="Montserrat"/>
                <a:sym typeface="Montserrat"/>
              </a:rPr>
              <a:t>	</a:t>
            </a:r>
            <a:r>
              <a:rPr b="1" lang="en" sz="1150">
                <a:solidFill>
                  <a:srgbClr val="0F407E"/>
                </a:solidFill>
                <a:latin typeface="Montserrat"/>
                <a:ea typeface="Montserrat"/>
                <a:cs typeface="Montserrat"/>
                <a:sym typeface="Montserrat"/>
              </a:rPr>
              <a:t>3.1 The system shall prevent users from updating the table reservation which has been created over 3 hours.</a:t>
            </a:r>
            <a:endParaRPr b="1" sz="1150">
              <a:solidFill>
                <a:srgbClr val="0F407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150">
                <a:solidFill>
                  <a:srgbClr val="0F407E"/>
                </a:solidFill>
                <a:latin typeface="Montserrat"/>
                <a:ea typeface="Montserrat"/>
                <a:cs typeface="Montserrat"/>
                <a:sym typeface="Montserrat"/>
              </a:rPr>
              <a:t>	</a:t>
            </a:r>
            <a:r>
              <a:rPr b="1" lang="en" sz="1150">
                <a:solidFill>
                  <a:srgbClr val="0F407E"/>
                </a:solidFill>
                <a:latin typeface="Montserrat"/>
                <a:ea typeface="Montserrat"/>
                <a:cs typeface="Montserrat"/>
                <a:sym typeface="Montserrat"/>
              </a:rPr>
              <a:t>3.2 The system shall display the reservation update form to the users.</a:t>
            </a:r>
            <a:endParaRPr b="1" sz="1150">
              <a:solidFill>
                <a:srgbClr val="0F407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150">
                <a:solidFill>
                  <a:srgbClr val="0F407E"/>
                </a:solidFill>
                <a:latin typeface="Montserrat"/>
                <a:ea typeface="Montserrat"/>
                <a:cs typeface="Montserrat"/>
                <a:sym typeface="Montserrat"/>
              </a:rPr>
              <a:t>	</a:t>
            </a:r>
            <a:r>
              <a:rPr b="1" lang="en" sz="1150">
                <a:solidFill>
                  <a:srgbClr val="0F407E"/>
                </a:solidFill>
                <a:latin typeface="Montserrat"/>
                <a:ea typeface="Montserrat"/>
                <a:cs typeface="Montserrat"/>
                <a:sym typeface="Montserrat"/>
              </a:rPr>
              <a:t>3.3 The system shall allow users to enter the mobile number, date and time of reservation and location of the restaurant.</a:t>
            </a:r>
            <a:endParaRPr b="1" sz="1150">
              <a:solidFill>
                <a:srgbClr val="0F407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150">
                <a:solidFill>
                  <a:srgbClr val="0F407E"/>
                </a:solidFill>
                <a:latin typeface="Montserrat"/>
                <a:ea typeface="Montserrat"/>
                <a:cs typeface="Montserrat"/>
                <a:sym typeface="Montserrat"/>
              </a:rPr>
              <a:t>	</a:t>
            </a:r>
            <a:r>
              <a:rPr b="1" lang="en" sz="1150">
                <a:solidFill>
                  <a:srgbClr val="0F407E"/>
                </a:solidFill>
                <a:latin typeface="Montserrat"/>
                <a:ea typeface="Montserrat"/>
                <a:cs typeface="Montserrat"/>
                <a:sym typeface="Montserrat"/>
              </a:rPr>
              <a:t>3.4 The system shall check the validity of the mobile number, date and time of reservation and location of the restaurant.</a:t>
            </a:r>
            <a:endParaRPr b="1" sz="1150">
              <a:solidFill>
                <a:srgbClr val="0F407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150">
                <a:solidFill>
                  <a:srgbClr val="0F407E"/>
                </a:solidFill>
                <a:latin typeface="Montserrat"/>
                <a:ea typeface="Montserrat"/>
                <a:cs typeface="Montserrat"/>
                <a:sym typeface="Montserrat"/>
              </a:rPr>
              <a:t>	</a:t>
            </a:r>
            <a:r>
              <a:rPr b="1" lang="en" sz="1150">
                <a:solidFill>
                  <a:srgbClr val="0F407E"/>
                </a:solidFill>
                <a:latin typeface="Montserrat"/>
                <a:ea typeface="Montserrat"/>
                <a:cs typeface="Montserrat"/>
                <a:sym typeface="Montserrat"/>
              </a:rPr>
              <a:t>3.5 The system shall display the confirmation dialog to the users.</a:t>
            </a:r>
            <a:endParaRPr b="1" sz="1150">
              <a:solidFill>
                <a:srgbClr val="0F407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150">
                <a:solidFill>
                  <a:srgbClr val="0F407E"/>
                </a:solidFill>
                <a:latin typeface="Montserrat"/>
                <a:ea typeface="Montserrat"/>
                <a:cs typeface="Montserrat"/>
                <a:sym typeface="Montserrat"/>
              </a:rPr>
              <a:t>	</a:t>
            </a:r>
            <a:r>
              <a:rPr b="1" lang="en" sz="1150">
                <a:solidFill>
                  <a:srgbClr val="0F407E"/>
                </a:solidFill>
                <a:latin typeface="Montserrat"/>
                <a:ea typeface="Montserrat"/>
                <a:cs typeface="Montserrat"/>
                <a:sym typeface="Montserrat"/>
              </a:rPr>
              <a:t>3.6 The system shall update the latest reservation information to the system database.</a:t>
            </a:r>
            <a:endParaRPr b="1" sz="1150">
              <a:solidFill>
                <a:srgbClr val="0F407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150">
                <a:solidFill>
                  <a:srgbClr val="0F407E"/>
                </a:solidFill>
                <a:latin typeface="Montserrat"/>
                <a:ea typeface="Montserrat"/>
                <a:cs typeface="Montserrat"/>
                <a:sym typeface="Montserrat"/>
              </a:rPr>
              <a:t>	</a:t>
            </a:r>
            <a:r>
              <a:rPr b="1" lang="en" sz="1150">
                <a:solidFill>
                  <a:srgbClr val="0F407E"/>
                </a:solidFill>
                <a:latin typeface="Montserrat"/>
                <a:ea typeface="Montserrat"/>
                <a:cs typeface="Montserrat"/>
                <a:sym typeface="Montserrat"/>
              </a:rPr>
              <a:t>3.7 The system shall send the successful update reservation notification to users via email or SMS.</a:t>
            </a:r>
            <a:endParaRPr b="1" sz="1150">
              <a:solidFill>
                <a:srgbClr val="0F407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b="1" lang="en" sz="1150">
                <a:solidFill>
                  <a:srgbClr val="0F407E"/>
                </a:solidFill>
                <a:latin typeface="Montserrat"/>
                <a:ea typeface="Montserrat"/>
                <a:cs typeface="Montserrat"/>
                <a:sym typeface="Montserrat"/>
              </a:rPr>
              <a:t>	</a:t>
            </a:r>
            <a:r>
              <a:rPr b="1" lang="en" sz="1150">
                <a:solidFill>
                  <a:srgbClr val="0F407E"/>
                </a:solidFill>
                <a:latin typeface="Montserrat"/>
                <a:ea typeface="Montserrat"/>
                <a:cs typeface="Montserrat"/>
                <a:sym typeface="Montserrat"/>
              </a:rPr>
              <a:t>3.8 The system shall allow users to cancel the reservation.</a:t>
            </a:r>
            <a:endParaRPr b="1" sz="1150">
              <a:solidFill>
                <a:srgbClr val="0F407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48" name="Google Shape;448;p68"/>
          <p:cNvSpPr txBox="1"/>
          <p:nvPr>
            <p:ph type="title"/>
          </p:nvPr>
        </p:nvSpPr>
        <p:spPr>
          <a:xfrm>
            <a:off x="311700" y="194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2520">
                <a:solidFill>
                  <a:srgbClr val="0F407E"/>
                </a:solidFill>
                <a:latin typeface="Montserrat"/>
                <a:ea typeface="Montserrat"/>
                <a:cs typeface="Montserrat"/>
                <a:sym typeface="Montserrat"/>
              </a:rPr>
              <a:t>Table Reservation (Lim Jun Wei)</a:t>
            </a:r>
            <a:endParaRPr b="1" sz="2520">
              <a:solidFill>
                <a:srgbClr val="0F407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69"/>
          <p:cNvSpPr/>
          <p:nvPr/>
        </p:nvSpPr>
        <p:spPr>
          <a:xfrm rot="5400000">
            <a:off x="2410950" y="-1502100"/>
            <a:ext cx="4322100" cy="9159300"/>
          </a:xfrm>
          <a:prstGeom prst="rect">
            <a:avLst/>
          </a:prstGeom>
          <a:solidFill>
            <a:srgbClr val="CFE2F3">
              <a:alpha val="677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p69"/>
          <p:cNvSpPr txBox="1"/>
          <p:nvPr>
            <p:ph idx="1" type="body"/>
          </p:nvPr>
        </p:nvSpPr>
        <p:spPr>
          <a:xfrm>
            <a:off x="311700" y="916500"/>
            <a:ext cx="8520600" cy="387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150">
                <a:solidFill>
                  <a:srgbClr val="0F407E"/>
                </a:solidFill>
                <a:latin typeface="Montserrat"/>
                <a:ea typeface="Montserrat"/>
                <a:cs typeface="Montserrat"/>
                <a:sym typeface="Montserrat"/>
              </a:rPr>
              <a:t>1.0 Register as member</a:t>
            </a:r>
            <a:endParaRPr b="1" sz="1150">
              <a:solidFill>
                <a:srgbClr val="0F407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150">
                <a:solidFill>
                  <a:srgbClr val="0F407E"/>
                </a:solidFill>
                <a:latin typeface="Montserrat"/>
                <a:ea typeface="Montserrat"/>
                <a:cs typeface="Montserrat"/>
                <a:sym typeface="Montserrat"/>
              </a:rPr>
              <a:t>	</a:t>
            </a:r>
            <a:r>
              <a:rPr b="1" lang="en" sz="1150">
                <a:solidFill>
                  <a:srgbClr val="0F407E"/>
                </a:solidFill>
                <a:latin typeface="Montserrat"/>
                <a:ea typeface="Montserrat"/>
                <a:cs typeface="Montserrat"/>
                <a:sym typeface="Montserrat"/>
              </a:rPr>
              <a:t>1.1 The system shall allow users to enter their name, mobile number, email address and password.</a:t>
            </a:r>
            <a:endParaRPr b="1" sz="1150">
              <a:solidFill>
                <a:srgbClr val="0F407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150">
                <a:solidFill>
                  <a:srgbClr val="0F407E"/>
                </a:solidFill>
                <a:latin typeface="Montserrat"/>
                <a:ea typeface="Montserrat"/>
                <a:cs typeface="Montserrat"/>
                <a:sym typeface="Montserrat"/>
              </a:rPr>
              <a:t>	1.2 The system shall verify the users’ mobile number.</a:t>
            </a:r>
            <a:endParaRPr b="1" sz="1150">
              <a:solidFill>
                <a:srgbClr val="0F407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150">
                <a:solidFill>
                  <a:srgbClr val="0F407E"/>
                </a:solidFill>
                <a:latin typeface="Montserrat"/>
                <a:ea typeface="Montserrat"/>
                <a:cs typeface="Montserrat"/>
                <a:sym typeface="Montserrat"/>
              </a:rPr>
              <a:t>	1.3 The system shall check the valid format of users’ email address.</a:t>
            </a:r>
            <a:endParaRPr b="1" sz="1150">
              <a:solidFill>
                <a:srgbClr val="0F407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150">
                <a:solidFill>
                  <a:srgbClr val="0F407E"/>
                </a:solidFill>
                <a:latin typeface="Montserrat"/>
                <a:ea typeface="Montserrat"/>
                <a:cs typeface="Montserrat"/>
                <a:sym typeface="Montserrat"/>
              </a:rPr>
              <a:t>	1.4 The system shall check the validity of users’ passwords.</a:t>
            </a:r>
            <a:endParaRPr b="1" sz="1150">
              <a:solidFill>
                <a:srgbClr val="0F407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150">
                <a:solidFill>
                  <a:srgbClr val="0F407E"/>
                </a:solidFill>
                <a:latin typeface="Montserrat"/>
                <a:ea typeface="Montserrat"/>
                <a:cs typeface="Montserrat"/>
                <a:sym typeface="Montserrat"/>
              </a:rPr>
              <a:t>	1.5 The system shall prompt error messages and remind the users to re-enter the valid input.</a:t>
            </a:r>
            <a:endParaRPr b="1" sz="1150">
              <a:solidFill>
                <a:srgbClr val="0F407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150">
                <a:solidFill>
                  <a:srgbClr val="0F407E"/>
                </a:solidFill>
                <a:latin typeface="Montserrat"/>
                <a:ea typeface="Montserrat"/>
                <a:cs typeface="Montserrat"/>
                <a:sym typeface="Montserrat"/>
              </a:rPr>
              <a:t>	1.6 The system shall send verification email or One-Time-Password to users’ email or SMS.</a:t>
            </a:r>
            <a:endParaRPr b="1" sz="1150">
              <a:solidFill>
                <a:srgbClr val="0F407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150">
                <a:solidFill>
                  <a:srgbClr val="0F407E"/>
                </a:solidFill>
                <a:latin typeface="Montserrat"/>
                <a:ea typeface="Montserrat"/>
                <a:cs typeface="Montserrat"/>
                <a:sym typeface="Montserrat"/>
              </a:rPr>
              <a:t>	1.7 The system shall require users to accept the terms and conditions and privacy policy before completing registration.</a:t>
            </a:r>
            <a:endParaRPr b="1" sz="1150">
              <a:solidFill>
                <a:srgbClr val="0F407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150">
                <a:solidFill>
                  <a:srgbClr val="0F407E"/>
                </a:solidFill>
                <a:latin typeface="Montserrat"/>
                <a:ea typeface="Montserrat"/>
                <a:cs typeface="Montserrat"/>
                <a:sym typeface="Montserrat"/>
              </a:rPr>
              <a:t>	1.8 The system shall store member’s registration details into the system database.</a:t>
            </a:r>
            <a:endParaRPr b="1" sz="1150">
              <a:solidFill>
                <a:srgbClr val="0F407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b="1" lang="en" sz="1150">
                <a:solidFill>
                  <a:srgbClr val="0F407E"/>
                </a:solidFill>
                <a:latin typeface="Montserrat"/>
                <a:ea typeface="Montserrat"/>
                <a:cs typeface="Montserrat"/>
                <a:sym typeface="Montserrat"/>
              </a:rPr>
              <a:t>	1.9 The system shall notify the users when they have registered as members successfully.</a:t>
            </a:r>
            <a:endParaRPr b="1" sz="1150">
              <a:solidFill>
                <a:srgbClr val="0F407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55" name="Google Shape;455;p69"/>
          <p:cNvSpPr txBox="1"/>
          <p:nvPr>
            <p:ph type="title"/>
          </p:nvPr>
        </p:nvSpPr>
        <p:spPr>
          <a:xfrm>
            <a:off x="311700" y="194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2520">
                <a:solidFill>
                  <a:srgbClr val="0F407E"/>
                </a:solidFill>
                <a:latin typeface="Montserrat"/>
                <a:ea typeface="Montserrat"/>
                <a:cs typeface="Montserrat"/>
                <a:sym typeface="Montserrat"/>
              </a:rPr>
              <a:t>Member Registration</a:t>
            </a:r>
            <a:r>
              <a:rPr b="1" lang="en" sz="2520">
                <a:solidFill>
                  <a:srgbClr val="0F407E"/>
                </a:solidFill>
                <a:latin typeface="Montserrat"/>
                <a:ea typeface="Montserrat"/>
                <a:cs typeface="Montserrat"/>
                <a:sym typeface="Montserrat"/>
              </a:rPr>
              <a:t> (Lim Jun Wei)</a:t>
            </a:r>
            <a:endParaRPr b="1" sz="2520">
              <a:solidFill>
                <a:srgbClr val="0F407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70"/>
          <p:cNvSpPr/>
          <p:nvPr/>
        </p:nvSpPr>
        <p:spPr>
          <a:xfrm rot="5400000">
            <a:off x="2410950" y="-1502100"/>
            <a:ext cx="4322100" cy="9159300"/>
          </a:xfrm>
          <a:prstGeom prst="rect">
            <a:avLst/>
          </a:prstGeom>
          <a:solidFill>
            <a:srgbClr val="CFE2F3">
              <a:alpha val="677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1" name="Google Shape;461;p70"/>
          <p:cNvSpPr txBox="1"/>
          <p:nvPr>
            <p:ph idx="1" type="body"/>
          </p:nvPr>
        </p:nvSpPr>
        <p:spPr>
          <a:xfrm>
            <a:off x="311700" y="916500"/>
            <a:ext cx="8520600" cy="387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150">
                <a:solidFill>
                  <a:srgbClr val="0F407E"/>
                </a:solidFill>
                <a:latin typeface="Montserrat"/>
                <a:ea typeface="Montserrat"/>
                <a:cs typeface="Montserrat"/>
                <a:sym typeface="Montserrat"/>
              </a:rPr>
              <a:t>2.0 Integrating with social media platforms</a:t>
            </a:r>
            <a:endParaRPr b="1" sz="1150">
              <a:solidFill>
                <a:srgbClr val="0F407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150">
                <a:solidFill>
                  <a:srgbClr val="0F407E"/>
                </a:solidFill>
                <a:latin typeface="Montserrat"/>
                <a:ea typeface="Montserrat"/>
                <a:cs typeface="Montserrat"/>
                <a:sym typeface="Montserrat"/>
              </a:rPr>
              <a:t>	2.1 The system shall allow users to choose the social media platform account to be integrated with.</a:t>
            </a:r>
            <a:endParaRPr b="1" sz="1150">
              <a:solidFill>
                <a:srgbClr val="0F407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150">
                <a:solidFill>
                  <a:srgbClr val="0F407E"/>
                </a:solidFill>
                <a:latin typeface="Montserrat"/>
                <a:ea typeface="Montserrat"/>
                <a:cs typeface="Montserrat"/>
                <a:sym typeface="Montserrat"/>
              </a:rPr>
              <a:t>	2.2 The system shall redirect users to the social media platform login page.</a:t>
            </a:r>
            <a:endParaRPr b="1" sz="1150">
              <a:solidFill>
                <a:srgbClr val="0F407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150">
                <a:solidFill>
                  <a:srgbClr val="0F407E"/>
                </a:solidFill>
                <a:latin typeface="Montserrat"/>
                <a:ea typeface="Montserrat"/>
                <a:cs typeface="Montserrat"/>
                <a:sym typeface="Montserrat"/>
              </a:rPr>
              <a:t>	2.3 The system shall allow users to enter the email address, username and password for the social media account.</a:t>
            </a:r>
            <a:endParaRPr b="1" sz="1150">
              <a:solidFill>
                <a:srgbClr val="0F407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150">
                <a:solidFill>
                  <a:srgbClr val="0F407E"/>
                </a:solidFill>
                <a:latin typeface="Montserrat"/>
                <a:ea typeface="Montserrat"/>
                <a:cs typeface="Montserrat"/>
                <a:sym typeface="Montserrat"/>
              </a:rPr>
              <a:t>	2.4 The system shall check the validity of the media social account credentials input.</a:t>
            </a:r>
            <a:endParaRPr b="1" sz="1150">
              <a:solidFill>
                <a:srgbClr val="0F407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150">
                <a:solidFill>
                  <a:srgbClr val="0F407E"/>
                </a:solidFill>
                <a:latin typeface="Montserrat"/>
                <a:ea typeface="Montserrat"/>
                <a:cs typeface="Montserrat"/>
                <a:sym typeface="Montserrat"/>
              </a:rPr>
              <a:t>	2.5 The system shall display error messages and prompt users to re-enter the valid credentials if they have provided incorrect credentials.</a:t>
            </a:r>
            <a:endParaRPr b="1" sz="1150">
              <a:solidFill>
                <a:srgbClr val="0F407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150">
                <a:solidFill>
                  <a:srgbClr val="0F407E"/>
                </a:solidFill>
                <a:latin typeface="Montserrat"/>
                <a:ea typeface="Montserrat"/>
                <a:cs typeface="Montserrat"/>
                <a:sym typeface="Montserrat"/>
              </a:rPr>
              <a:t>	2.6 The system shall store the integrated social media account credentials into the system database.</a:t>
            </a:r>
            <a:endParaRPr b="1" sz="1150">
              <a:solidFill>
                <a:srgbClr val="0F407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b="1" lang="en" sz="1150">
                <a:solidFill>
                  <a:srgbClr val="0F407E"/>
                </a:solidFill>
                <a:latin typeface="Montserrat"/>
                <a:ea typeface="Montserrat"/>
                <a:cs typeface="Montserrat"/>
                <a:sym typeface="Montserrat"/>
              </a:rPr>
              <a:t>	2.7 The system shall display the successful integration message to users via email.</a:t>
            </a:r>
            <a:endParaRPr b="1" sz="1150">
              <a:solidFill>
                <a:srgbClr val="0F407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62" name="Google Shape;462;p70"/>
          <p:cNvSpPr txBox="1"/>
          <p:nvPr>
            <p:ph type="title"/>
          </p:nvPr>
        </p:nvSpPr>
        <p:spPr>
          <a:xfrm>
            <a:off x="311700" y="194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2520">
                <a:solidFill>
                  <a:srgbClr val="0F407E"/>
                </a:solidFill>
                <a:latin typeface="Montserrat"/>
                <a:ea typeface="Montserrat"/>
                <a:cs typeface="Montserrat"/>
                <a:sym typeface="Montserrat"/>
              </a:rPr>
              <a:t>Member Registration (Lim Jun Wei)</a:t>
            </a:r>
            <a:endParaRPr b="1" sz="2520">
              <a:solidFill>
                <a:srgbClr val="0F407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71"/>
          <p:cNvSpPr/>
          <p:nvPr/>
        </p:nvSpPr>
        <p:spPr>
          <a:xfrm rot="5400000">
            <a:off x="2410950" y="-1502100"/>
            <a:ext cx="4322100" cy="9159300"/>
          </a:xfrm>
          <a:prstGeom prst="rect">
            <a:avLst/>
          </a:prstGeom>
          <a:solidFill>
            <a:srgbClr val="CFE2F3">
              <a:alpha val="677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p71"/>
          <p:cNvSpPr txBox="1"/>
          <p:nvPr>
            <p:ph idx="1" type="body"/>
          </p:nvPr>
        </p:nvSpPr>
        <p:spPr>
          <a:xfrm>
            <a:off x="311700" y="916500"/>
            <a:ext cx="8520600" cy="387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150">
                <a:solidFill>
                  <a:srgbClr val="0F407E"/>
                </a:solidFill>
                <a:latin typeface="Montserrat"/>
                <a:ea typeface="Montserrat"/>
                <a:cs typeface="Montserrat"/>
                <a:sym typeface="Montserrat"/>
              </a:rPr>
              <a:t>3.0 Recover password</a:t>
            </a:r>
            <a:endParaRPr b="1" sz="1150">
              <a:solidFill>
                <a:srgbClr val="0F407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150">
                <a:solidFill>
                  <a:srgbClr val="0F407E"/>
                </a:solidFill>
                <a:latin typeface="Montserrat"/>
                <a:ea typeface="Montserrat"/>
                <a:cs typeface="Montserrat"/>
                <a:sym typeface="Montserrat"/>
              </a:rPr>
              <a:t>	3.1 The system shall allow users to enter their mobile phone number or email address.</a:t>
            </a:r>
            <a:endParaRPr b="1" sz="1150">
              <a:solidFill>
                <a:srgbClr val="0F407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150">
                <a:solidFill>
                  <a:srgbClr val="0F407E"/>
                </a:solidFill>
                <a:latin typeface="Montserrat"/>
                <a:ea typeface="Montserrat"/>
                <a:cs typeface="Montserrat"/>
                <a:sym typeface="Montserrat"/>
              </a:rPr>
              <a:t>	3.2 The system shall check whether the mobile phone number or email address exists in the system database.</a:t>
            </a:r>
            <a:endParaRPr b="1" sz="1150">
              <a:solidFill>
                <a:srgbClr val="0F407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150">
                <a:solidFill>
                  <a:srgbClr val="0F407E"/>
                </a:solidFill>
                <a:latin typeface="Montserrat"/>
                <a:ea typeface="Montserrat"/>
                <a:cs typeface="Montserrat"/>
                <a:sym typeface="Montserrat"/>
              </a:rPr>
              <a:t>	3.3 The system shall display error messages if the mobile phone number or email address is not valid.</a:t>
            </a:r>
            <a:endParaRPr b="1" sz="1150">
              <a:solidFill>
                <a:srgbClr val="0F407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150">
                <a:solidFill>
                  <a:srgbClr val="0F407E"/>
                </a:solidFill>
                <a:latin typeface="Montserrat"/>
                <a:ea typeface="Montserrat"/>
                <a:cs typeface="Montserrat"/>
                <a:sym typeface="Montserrat"/>
              </a:rPr>
              <a:t>	3.4 The system shall send verification email or One-Time-Password via SMS to users.</a:t>
            </a:r>
            <a:endParaRPr b="1" sz="1150">
              <a:solidFill>
                <a:srgbClr val="0F407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150">
                <a:solidFill>
                  <a:srgbClr val="0F407E"/>
                </a:solidFill>
                <a:latin typeface="Montserrat"/>
                <a:ea typeface="Montserrat"/>
                <a:cs typeface="Montserrat"/>
                <a:sym typeface="Montserrat"/>
              </a:rPr>
              <a:t>	3.5 The system shall allow users to click the verification link embedded in email.</a:t>
            </a:r>
            <a:endParaRPr b="1" sz="1150">
              <a:solidFill>
                <a:srgbClr val="0F407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150">
                <a:solidFill>
                  <a:srgbClr val="0F407E"/>
                </a:solidFill>
                <a:latin typeface="Montserrat"/>
                <a:ea typeface="Montserrat"/>
                <a:cs typeface="Montserrat"/>
                <a:sym typeface="Montserrat"/>
              </a:rPr>
              <a:t>	3.6 The system shall allow users to enter One-Time-Password in the provided form.</a:t>
            </a:r>
            <a:endParaRPr b="1" sz="1150">
              <a:solidFill>
                <a:srgbClr val="0F407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150">
                <a:solidFill>
                  <a:srgbClr val="0F407E"/>
                </a:solidFill>
                <a:latin typeface="Montserrat"/>
                <a:ea typeface="Montserrat"/>
                <a:cs typeface="Montserrat"/>
                <a:sym typeface="Montserrat"/>
              </a:rPr>
              <a:t>	3.7 The system shall verify the One-Time-Password entered by users.</a:t>
            </a:r>
            <a:endParaRPr b="1" sz="1150">
              <a:solidFill>
                <a:srgbClr val="0F407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150">
                <a:solidFill>
                  <a:srgbClr val="0F407E"/>
                </a:solidFill>
                <a:latin typeface="Montserrat"/>
                <a:ea typeface="Montserrat"/>
                <a:cs typeface="Montserrat"/>
                <a:sym typeface="Montserrat"/>
              </a:rPr>
              <a:t>	3.8 The system shall refuse the One-Time-Password if it is incorrect or expired.</a:t>
            </a:r>
            <a:endParaRPr b="1" sz="1150">
              <a:solidFill>
                <a:srgbClr val="0F407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150">
                <a:solidFill>
                  <a:srgbClr val="0F407E"/>
                </a:solidFill>
                <a:latin typeface="Montserrat"/>
                <a:ea typeface="Montserrat"/>
                <a:cs typeface="Montserrat"/>
                <a:sym typeface="Montserrat"/>
              </a:rPr>
              <a:t>	3.9 The system shall allow users to enter the new password for their accounts.</a:t>
            </a:r>
            <a:endParaRPr b="1" sz="1150">
              <a:solidFill>
                <a:srgbClr val="0F407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b="1" lang="en" sz="1150">
                <a:solidFill>
                  <a:srgbClr val="0F407E"/>
                </a:solidFill>
                <a:latin typeface="Montserrat"/>
                <a:ea typeface="Montserrat"/>
                <a:cs typeface="Montserrat"/>
                <a:sym typeface="Montserrat"/>
              </a:rPr>
              <a:t>	3.10 The system shall display a successful message to users via email or SMS if their password has been recovered successfully.</a:t>
            </a:r>
            <a:endParaRPr b="1" sz="1150">
              <a:solidFill>
                <a:srgbClr val="0F407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69" name="Google Shape;469;p71"/>
          <p:cNvSpPr txBox="1"/>
          <p:nvPr>
            <p:ph type="title"/>
          </p:nvPr>
        </p:nvSpPr>
        <p:spPr>
          <a:xfrm>
            <a:off x="311700" y="194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2520">
                <a:solidFill>
                  <a:srgbClr val="0F407E"/>
                </a:solidFill>
                <a:latin typeface="Montserrat"/>
                <a:ea typeface="Montserrat"/>
                <a:cs typeface="Montserrat"/>
                <a:sym typeface="Montserrat"/>
              </a:rPr>
              <a:t>Member Registration (Lim Jun Wei)</a:t>
            </a:r>
            <a:endParaRPr b="1" sz="2520">
              <a:solidFill>
                <a:srgbClr val="0F407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/>
          <p:nvPr/>
        </p:nvSpPr>
        <p:spPr>
          <a:xfrm rot="5400000">
            <a:off x="2458500" y="-1549650"/>
            <a:ext cx="4227000" cy="9159300"/>
          </a:xfrm>
          <a:prstGeom prst="rect">
            <a:avLst/>
          </a:prstGeom>
          <a:solidFill>
            <a:srgbClr val="CFE2F3">
              <a:alpha val="677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18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Why?</a:t>
            </a:r>
            <a:endParaRPr sz="200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407E"/>
              </a:buClr>
              <a:buSzPts val="2000"/>
              <a:buFont typeface="Montserrat SemiBold"/>
              <a:buChar char="●"/>
            </a:pPr>
            <a:r>
              <a:rPr lang="en" sz="200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Time Effective</a:t>
            </a:r>
            <a:endParaRPr sz="200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407E"/>
              </a:buClr>
              <a:buSzPts val="2000"/>
              <a:buFont typeface="Montserrat SemiBold"/>
              <a:buChar char="●"/>
            </a:pPr>
            <a:r>
              <a:rPr lang="en" sz="200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Privacy Concern</a:t>
            </a:r>
            <a:endParaRPr sz="200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407E"/>
              </a:buClr>
              <a:buSzPts val="2000"/>
              <a:buFont typeface="Montserrat SemiBold"/>
              <a:buChar char="●"/>
            </a:pPr>
            <a:r>
              <a:rPr lang="en" sz="200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Cost-Effectiveness</a:t>
            </a:r>
            <a:endParaRPr sz="200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407E"/>
              </a:buClr>
              <a:buSzPts val="2000"/>
              <a:buFont typeface="Montserrat SemiBold"/>
              <a:buChar char="●"/>
            </a:pPr>
            <a:r>
              <a:rPr lang="en" sz="200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Standardization</a:t>
            </a:r>
            <a:endParaRPr sz="200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94" name="Google Shape;94;p18"/>
          <p:cNvSpPr txBox="1"/>
          <p:nvPr>
            <p:ph idx="1" type="body"/>
          </p:nvPr>
        </p:nvSpPr>
        <p:spPr>
          <a:xfrm>
            <a:off x="45720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1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Information Gathered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5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34406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407E"/>
              </a:buClr>
              <a:buSzPct val="100000"/>
              <a:buFont typeface="Montserrat SemiBold"/>
              <a:buChar char="●"/>
            </a:pPr>
            <a:r>
              <a:rPr lang="en" sz="215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Method of online ordering food preferred</a:t>
            </a:r>
            <a:endParaRPr sz="215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5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34406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407E"/>
              </a:buClr>
              <a:buSzPct val="100000"/>
              <a:buFont typeface="Montserrat SemiBold"/>
              <a:buChar char="●"/>
            </a:pPr>
            <a:r>
              <a:rPr lang="en" sz="215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Satisfaction of current implemented online food ordering methodology</a:t>
            </a:r>
            <a:endParaRPr sz="215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5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34406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407E"/>
              </a:buClr>
              <a:buSzPct val="100000"/>
              <a:buFont typeface="Montserrat SemiBold"/>
              <a:buChar char="●"/>
            </a:pPr>
            <a:r>
              <a:rPr lang="en" sz="215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Feedback concerned about integrity of food menu information</a:t>
            </a:r>
            <a:endParaRPr sz="215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5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34406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407E"/>
              </a:buClr>
              <a:buSzPct val="100000"/>
              <a:buFont typeface="Montserrat SemiBold"/>
              <a:buChar char="●"/>
            </a:pPr>
            <a:r>
              <a:rPr lang="en" sz="215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Possible improvement of system</a:t>
            </a:r>
            <a:endParaRPr sz="215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95" name="Google Shape;95;p18"/>
          <p:cNvSpPr txBox="1"/>
          <p:nvPr>
            <p:ph type="title"/>
          </p:nvPr>
        </p:nvSpPr>
        <p:spPr>
          <a:xfrm>
            <a:off x="311700" y="194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520">
                <a:solidFill>
                  <a:srgbClr val="0F407E"/>
                </a:solidFill>
                <a:latin typeface="Montserrat"/>
                <a:ea typeface="Montserrat"/>
                <a:cs typeface="Montserrat"/>
                <a:sym typeface="Montserrat"/>
              </a:rPr>
              <a:t>Questionnaire</a:t>
            </a:r>
            <a:endParaRPr b="1" sz="2520">
              <a:solidFill>
                <a:srgbClr val="0F407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72"/>
          <p:cNvSpPr/>
          <p:nvPr/>
        </p:nvSpPr>
        <p:spPr>
          <a:xfrm rot="5400000">
            <a:off x="2410950" y="-1502100"/>
            <a:ext cx="4322100" cy="9159300"/>
          </a:xfrm>
          <a:prstGeom prst="rect">
            <a:avLst/>
          </a:prstGeom>
          <a:solidFill>
            <a:srgbClr val="CFE2F3">
              <a:alpha val="677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p72"/>
          <p:cNvSpPr txBox="1"/>
          <p:nvPr>
            <p:ph idx="1" type="body"/>
          </p:nvPr>
        </p:nvSpPr>
        <p:spPr>
          <a:xfrm>
            <a:off x="311700" y="1138950"/>
            <a:ext cx="8520600" cy="387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150">
                <a:solidFill>
                  <a:srgbClr val="0F407E"/>
                </a:solidFill>
                <a:latin typeface="Montserrat"/>
                <a:ea typeface="Montserrat"/>
                <a:cs typeface="Montserrat"/>
                <a:sym typeface="Montserrat"/>
              </a:rPr>
              <a:t>1.0 Update Membership Points Balance</a:t>
            </a:r>
            <a:endParaRPr b="1" sz="1150">
              <a:solidFill>
                <a:srgbClr val="0F407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1.1 The system shall update the user’s membership points balance upon receiving successful order information from the payment module.</a:t>
            </a:r>
            <a:endParaRPr sz="115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9144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1.1.1 The system shall verify the accuracy of the points calculation based on a predefined rule of how many points per currency unit.</a:t>
            </a:r>
            <a:endParaRPr sz="115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150">
              <a:solidFill>
                <a:srgbClr val="0F407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150">
                <a:solidFill>
                  <a:srgbClr val="0F407E"/>
                </a:solidFill>
                <a:latin typeface="Montserrat"/>
                <a:ea typeface="Montserrat"/>
                <a:cs typeface="Montserrat"/>
                <a:sym typeface="Montserrat"/>
              </a:rPr>
              <a:t>2.0 View Membership Points Balance</a:t>
            </a:r>
            <a:endParaRPr b="1" sz="1150">
              <a:solidFill>
                <a:srgbClr val="0F407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150">
                <a:solidFill>
                  <a:srgbClr val="0F407E"/>
                </a:solidFill>
                <a:latin typeface="Montserrat"/>
                <a:ea typeface="Montserrat"/>
                <a:cs typeface="Montserrat"/>
                <a:sym typeface="Montserrat"/>
              </a:rPr>
              <a:t>	</a:t>
            </a:r>
            <a:r>
              <a:rPr lang="en" sz="115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2.1 The system shall allow users to view their current membership points balance.</a:t>
            </a:r>
            <a:endParaRPr sz="115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2.2 The system shall show the expiration date of how many points when user hovered over the points balance</a:t>
            </a:r>
            <a:endParaRPr sz="115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2.3 The system shall show alerts when the user has points that are about to expire</a:t>
            </a:r>
            <a:r>
              <a:rPr lang="en" sz="115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.</a:t>
            </a:r>
            <a:endParaRPr sz="115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150">
              <a:solidFill>
                <a:srgbClr val="0F407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150">
              <a:solidFill>
                <a:srgbClr val="0F407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b="1" sz="1150">
              <a:solidFill>
                <a:srgbClr val="0F407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76" name="Google Shape;476;p72"/>
          <p:cNvSpPr txBox="1"/>
          <p:nvPr>
            <p:ph type="title"/>
          </p:nvPr>
        </p:nvSpPr>
        <p:spPr>
          <a:xfrm>
            <a:off x="311700" y="194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520">
                <a:solidFill>
                  <a:srgbClr val="0F407E"/>
                </a:solidFill>
                <a:latin typeface="Montserrat"/>
                <a:ea typeface="Montserrat"/>
                <a:cs typeface="Montserrat"/>
                <a:sym typeface="Montserrat"/>
              </a:rPr>
              <a:t>Membership</a:t>
            </a:r>
            <a:r>
              <a:rPr b="1" lang="en" sz="2520">
                <a:solidFill>
                  <a:srgbClr val="0F407E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" sz="2520">
                <a:solidFill>
                  <a:srgbClr val="0F407E"/>
                </a:solidFill>
                <a:latin typeface="Montserrat"/>
                <a:ea typeface="Montserrat"/>
                <a:cs typeface="Montserrat"/>
                <a:sym typeface="Montserrat"/>
              </a:rPr>
              <a:t>(Ng Ian Kai)</a:t>
            </a:r>
            <a:endParaRPr b="1" sz="2520">
              <a:solidFill>
                <a:srgbClr val="0F407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73"/>
          <p:cNvSpPr/>
          <p:nvPr/>
        </p:nvSpPr>
        <p:spPr>
          <a:xfrm rot="5400000">
            <a:off x="2410950" y="-1502100"/>
            <a:ext cx="4322100" cy="9159300"/>
          </a:xfrm>
          <a:prstGeom prst="rect">
            <a:avLst/>
          </a:prstGeom>
          <a:solidFill>
            <a:srgbClr val="CFE2F3">
              <a:alpha val="677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" name="Google Shape;482;p73"/>
          <p:cNvSpPr txBox="1"/>
          <p:nvPr>
            <p:ph idx="1" type="body"/>
          </p:nvPr>
        </p:nvSpPr>
        <p:spPr>
          <a:xfrm>
            <a:off x="311700" y="1138950"/>
            <a:ext cx="8520600" cy="387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150">
                <a:solidFill>
                  <a:srgbClr val="0F407E"/>
                </a:solidFill>
                <a:latin typeface="Montserrat"/>
                <a:ea typeface="Montserrat"/>
                <a:cs typeface="Montserrat"/>
                <a:sym typeface="Montserrat"/>
              </a:rPr>
              <a:t>3.0 View Points History</a:t>
            </a:r>
            <a:endParaRPr b="1" sz="1150">
              <a:solidFill>
                <a:srgbClr val="0F407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3.1 The system shall allow users to view a detailed points history of points earned and points redeemed.</a:t>
            </a:r>
            <a:endParaRPr sz="115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9144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3.1.1 The detailed points history shall be displayed as a table with the columns as “Date”, “Type”, “Action”, “Points”, and “Status”.</a:t>
            </a:r>
            <a:endParaRPr sz="115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3.2 The system shall allow users to filter the detailed points history by date.</a:t>
            </a:r>
            <a:endParaRPr sz="115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3.3 The system shall provide advanced filtering options including filter by type (earned/ redeemed), status (approved, pending), and points amount.</a:t>
            </a:r>
            <a:endParaRPr sz="115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15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3.4 The system shall allow users to sort the detailed points history by date, type, points amount, and status.</a:t>
            </a:r>
            <a:endParaRPr sz="115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483" name="Google Shape;483;p73"/>
          <p:cNvSpPr txBox="1"/>
          <p:nvPr>
            <p:ph type="title"/>
          </p:nvPr>
        </p:nvSpPr>
        <p:spPr>
          <a:xfrm>
            <a:off x="311700" y="194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520">
                <a:solidFill>
                  <a:srgbClr val="0F407E"/>
                </a:solidFill>
                <a:latin typeface="Montserrat"/>
                <a:ea typeface="Montserrat"/>
                <a:cs typeface="Montserrat"/>
                <a:sym typeface="Montserrat"/>
              </a:rPr>
              <a:t>Membership </a:t>
            </a:r>
            <a:r>
              <a:rPr b="1" lang="en" sz="2520">
                <a:solidFill>
                  <a:srgbClr val="0F407E"/>
                </a:solidFill>
                <a:latin typeface="Montserrat"/>
                <a:ea typeface="Montserrat"/>
                <a:cs typeface="Montserrat"/>
                <a:sym typeface="Montserrat"/>
              </a:rPr>
              <a:t>(Ng Ian Kai)</a:t>
            </a:r>
            <a:endParaRPr b="1" sz="2520">
              <a:solidFill>
                <a:srgbClr val="0F407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4"/>
          <p:cNvSpPr/>
          <p:nvPr/>
        </p:nvSpPr>
        <p:spPr>
          <a:xfrm rot="5400000">
            <a:off x="2410950" y="-1502100"/>
            <a:ext cx="4322100" cy="9159300"/>
          </a:xfrm>
          <a:prstGeom prst="rect">
            <a:avLst/>
          </a:prstGeom>
          <a:solidFill>
            <a:srgbClr val="CFE2F3">
              <a:alpha val="677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9" name="Google Shape;489;p74"/>
          <p:cNvSpPr txBox="1"/>
          <p:nvPr>
            <p:ph idx="1" type="body"/>
          </p:nvPr>
        </p:nvSpPr>
        <p:spPr>
          <a:xfrm>
            <a:off x="311700" y="1138950"/>
            <a:ext cx="8520600" cy="387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150">
                <a:solidFill>
                  <a:srgbClr val="0F407E"/>
                </a:solidFill>
                <a:latin typeface="Montserrat"/>
                <a:ea typeface="Montserrat"/>
                <a:cs typeface="Montserrat"/>
                <a:sym typeface="Montserrat"/>
              </a:rPr>
              <a:t>4.0 Display Voucher Catalog</a:t>
            </a:r>
            <a:endParaRPr b="1" sz="1150">
              <a:solidFill>
                <a:srgbClr val="0F407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4.1 The system shall display a catalog of vouchers available for redemption using membership points.</a:t>
            </a:r>
            <a:endParaRPr sz="115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4.2 The system shall allow users to browse through the voucher catalog.</a:t>
            </a:r>
            <a:endParaRPr sz="115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4.3 The system shall allow users to view detailed information about each voucher, including points required, validity period, and terms of use.</a:t>
            </a:r>
            <a:endParaRPr sz="115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4.4 The system shall allow users to search vouchers by name.</a:t>
            </a:r>
            <a:endParaRPr sz="115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4.5 The system shall allow users to filter vouchers by points required and expiration date.</a:t>
            </a:r>
            <a:endParaRPr sz="115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15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4.6 The system shall update the voucher catalog in real-time to reflect availability and expiration of vouchers.</a:t>
            </a:r>
            <a:endParaRPr sz="115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490" name="Google Shape;490;p74"/>
          <p:cNvSpPr txBox="1"/>
          <p:nvPr>
            <p:ph type="title"/>
          </p:nvPr>
        </p:nvSpPr>
        <p:spPr>
          <a:xfrm>
            <a:off x="311700" y="194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520">
                <a:solidFill>
                  <a:srgbClr val="0F407E"/>
                </a:solidFill>
                <a:latin typeface="Montserrat"/>
                <a:ea typeface="Montserrat"/>
                <a:cs typeface="Montserrat"/>
                <a:sym typeface="Montserrat"/>
              </a:rPr>
              <a:t>Membership </a:t>
            </a:r>
            <a:r>
              <a:rPr b="1" lang="en" sz="2520">
                <a:solidFill>
                  <a:srgbClr val="0F407E"/>
                </a:solidFill>
                <a:latin typeface="Montserrat"/>
                <a:ea typeface="Montserrat"/>
                <a:cs typeface="Montserrat"/>
                <a:sym typeface="Montserrat"/>
              </a:rPr>
              <a:t>(Ng Ian Kai)</a:t>
            </a:r>
            <a:endParaRPr b="1" sz="2520">
              <a:solidFill>
                <a:srgbClr val="0F407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75"/>
          <p:cNvSpPr/>
          <p:nvPr/>
        </p:nvSpPr>
        <p:spPr>
          <a:xfrm rot="5400000">
            <a:off x="2410950" y="-1502100"/>
            <a:ext cx="4322100" cy="9159300"/>
          </a:xfrm>
          <a:prstGeom prst="rect">
            <a:avLst/>
          </a:prstGeom>
          <a:solidFill>
            <a:srgbClr val="CFE2F3">
              <a:alpha val="677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75"/>
          <p:cNvSpPr txBox="1"/>
          <p:nvPr>
            <p:ph idx="1" type="body"/>
          </p:nvPr>
        </p:nvSpPr>
        <p:spPr>
          <a:xfrm>
            <a:off x="311700" y="1138950"/>
            <a:ext cx="8520600" cy="387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50">
                <a:solidFill>
                  <a:srgbClr val="0F407E"/>
                </a:solidFill>
                <a:latin typeface="Montserrat"/>
                <a:ea typeface="Montserrat"/>
                <a:cs typeface="Montserrat"/>
                <a:sym typeface="Montserrat"/>
              </a:rPr>
              <a:t>5.0 Redeem Vouchers</a:t>
            </a:r>
            <a:endParaRPr b="1" sz="1150">
              <a:solidFill>
                <a:srgbClr val="0F407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5.1 The system shall allow users to redeem vouchers using their membership points.</a:t>
            </a:r>
            <a:endParaRPr sz="115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5.2 The system shall verify the availability and validity of the selected voucher before confirming redemption.</a:t>
            </a:r>
            <a:endParaRPr sz="115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5.3 The system shall display an appropriate error message when the users have insufficient points for the selected redemption.</a:t>
            </a:r>
            <a:endParaRPr sz="115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5.4 The system shall deduct the appropriate number of points from the user’s membership points balance upon successful redemption.</a:t>
            </a:r>
            <a:endParaRPr sz="115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5.5 The system shall display a confirmation message when the voucher is successful redeemed.</a:t>
            </a:r>
            <a:endParaRPr sz="115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b="1" sz="1150">
              <a:solidFill>
                <a:srgbClr val="0F407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97" name="Google Shape;497;p75"/>
          <p:cNvSpPr txBox="1"/>
          <p:nvPr>
            <p:ph type="title"/>
          </p:nvPr>
        </p:nvSpPr>
        <p:spPr>
          <a:xfrm>
            <a:off x="311700" y="194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520">
                <a:solidFill>
                  <a:srgbClr val="0F407E"/>
                </a:solidFill>
                <a:latin typeface="Montserrat"/>
                <a:ea typeface="Montserrat"/>
                <a:cs typeface="Montserrat"/>
                <a:sym typeface="Montserrat"/>
              </a:rPr>
              <a:t>Membership </a:t>
            </a:r>
            <a:r>
              <a:rPr b="1" lang="en" sz="2520">
                <a:solidFill>
                  <a:srgbClr val="0F407E"/>
                </a:solidFill>
                <a:latin typeface="Montserrat"/>
                <a:ea typeface="Montserrat"/>
                <a:cs typeface="Montserrat"/>
                <a:sym typeface="Montserrat"/>
              </a:rPr>
              <a:t>(Ng Ian Kai)</a:t>
            </a:r>
            <a:endParaRPr b="1" sz="2520">
              <a:solidFill>
                <a:srgbClr val="0F407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76"/>
          <p:cNvSpPr/>
          <p:nvPr/>
        </p:nvSpPr>
        <p:spPr>
          <a:xfrm rot="5400000">
            <a:off x="2410950" y="-1502100"/>
            <a:ext cx="4322100" cy="9159300"/>
          </a:xfrm>
          <a:prstGeom prst="rect">
            <a:avLst/>
          </a:prstGeom>
          <a:solidFill>
            <a:srgbClr val="CFE2F3">
              <a:alpha val="677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p76"/>
          <p:cNvSpPr txBox="1"/>
          <p:nvPr>
            <p:ph idx="1" type="body"/>
          </p:nvPr>
        </p:nvSpPr>
        <p:spPr>
          <a:xfrm>
            <a:off x="311700" y="916500"/>
            <a:ext cx="8520600" cy="387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150">
                <a:solidFill>
                  <a:srgbClr val="0F407E"/>
                </a:solidFill>
                <a:latin typeface="Montserrat"/>
                <a:ea typeface="Montserrat"/>
                <a:cs typeface="Montserrat"/>
                <a:sym typeface="Montserrat"/>
              </a:rPr>
              <a:t>1.0 Display Promotion List</a:t>
            </a:r>
            <a:endParaRPr b="1" sz="1150">
              <a:solidFill>
                <a:srgbClr val="0F407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1.1 The system shall display a list of promotions for users to view.</a:t>
            </a:r>
            <a:endParaRPr sz="115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1.2 The system shall display additional buttons only for staff to add, modify, and remove promotions.</a:t>
            </a:r>
            <a:endParaRPr b="1" sz="1150">
              <a:solidFill>
                <a:srgbClr val="0F407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150">
                <a:solidFill>
                  <a:srgbClr val="0F407E"/>
                </a:solidFill>
                <a:latin typeface="Montserrat"/>
                <a:ea typeface="Montserrat"/>
                <a:cs typeface="Montserrat"/>
                <a:sym typeface="Montserrat"/>
              </a:rPr>
              <a:t>2.0 Add New Promotion</a:t>
            </a:r>
            <a:endParaRPr b="1" sz="1150">
              <a:solidFill>
                <a:srgbClr val="0F407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2.1 The system shall allow staff to add a new promotion to the system.</a:t>
            </a:r>
            <a:endParaRPr sz="115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2.2 The system shall allow staff to specify key promotion details such as start date, end date, eligibility criterias, discount value, associated products, and redemption limits.</a:t>
            </a:r>
            <a:endParaRPr sz="115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2.3 The system shall display an error message if any mandatory promotion details are missing before adding the promotion.</a:t>
            </a:r>
            <a:endParaRPr sz="115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9144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2.3.1 The mandatory promotion details include start date, end date, discount values, and associated products.</a:t>
            </a:r>
            <a:endParaRPr sz="115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9144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2.3.2 The non-mandatory promotion details including eligibility criterias and redemption limits, shall be defaulted to anyone is eligible and no redemption limits, respectively.</a:t>
            </a:r>
            <a:endParaRPr sz="115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15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2.4 The system shall display a confirmation message when a promotion is successfully added.</a:t>
            </a:r>
            <a:endParaRPr sz="115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504" name="Google Shape;504;p76"/>
          <p:cNvSpPr txBox="1"/>
          <p:nvPr>
            <p:ph type="title"/>
          </p:nvPr>
        </p:nvSpPr>
        <p:spPr>
          <a:xfrm>
            <a:off x="311700" y="194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520">
                <a:solidFill>
                  <a:srgbClr val="0F407E"/>
                </a:solidFill>
                <a:latin typeface="Montserrat"/>
                <a:ea typeface="Montserrat"/>
                <a:cs typeface="Montserrat"/>
                <a:sym typeface="Montserrat"/>
              </a:rPr>
              <a:t>Promotion (Ng Ian Kai)</a:t>
            </a:r>
            <a:endParaRPr b="1" sz="2520">
              <a:solidFill>
                <a:srgbClr val="0F407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77"/>
          <p:cNvSpPr/>
          <p:nvPr/>
        </p:nvSpPr>
        <p:spPr>
          <a:xfrm rot="5400000">
            <a:off x="2410950" y="-1502100"/>
            <a:ext cx="4322100" cy="9159300"/>
          </a:xfrm>
          <a:prstGeom prst="rect">
            <a:avLst/>
          </a:prstGeom>
          <a:solidFill>
            <a:srgbClr val="CFE2F3">
              <a:alpha val="677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" name="Google Shape;510;p77"/>
          <p:cNvSpPr txBox="1"/>
          <p:nvPr>
            <p:ph idx="1" type="body"/>
          </p:nvPr>
        </p:nvSpPr>
        <p:spPr>
          <a:xfrm>
            <a:off x="311700" y="916500"/>
            <a:ext cx="8520600" cy="387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150">
                <a:solidFill>
                  <a:srgbClr val="0F407E"/>
                </a:solidFill>
                <a:latin typeface="Montserrat"/>
                <a:ea typeface="Montserrat"/>
                <a:cs typeface="Montserrat"/>
                <a:sym typeface="Montserrat"/>
              </a:rPr>
              <a:t>3.0 Modify Existing Promotion</a:t>
            </a:r>
            <a:endParaRPr b="1" sz="1150">
              <a:solidFill>
                <a:srgbClr val="0F407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3.1 The system shall allow staff to search for existing promotions by name.</a:t>
            </a:r>
            <a:endParaRPr sz="115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3.2 The system shall allow staff to filter existing promotions by validity, discount values, and associated products.</a:t>
            </a:r>
            <a:endParaRPr sz="115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3.2.1 The promotion’s validity shall be determined by the start date, end date, and redemption limit, and associated products quantity.</a:t>
            </a:r>
            <a:endParaRPr sz="115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3.3 The system shall allow staff to select an existing promotion for modification.</a:t>
            </a:r>
            <a:endParaRPr sz="115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3.4 The system shall allow staff to modify the existing promotion’s details including start date, end date, eligibility criteria, discount value, associated products, and redemption limits.</a:t>
            </a:r>
            <a:endParaRPr sz="115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3.5 The system shall display an error message if mandatory promotion details are missing during modification.</a:t>
            </a:r>
            <a:endParaRPr sz="115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3.5.1 The mandatory promotion details include start date, end date, discount values, and associated products.</a:t>
            </a:r>
            <a:endParaRPr sz="115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3.5.2 The non-mandatory promotion details including eligibility criterias and redemption limits, shall be defaulted to anyone is eligible and no redemption limits, respectively.</a:t>
            </a:r>
            <a:endParaRPr sz="115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3.6 The system shall display a confirmation message when a promotion is successfully modified.</a:t>
            </a:r>
            <a:endParaRPr sz="115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15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511" name="Google Shape;511;p77"/>
          <p:cNvSpPr txBox="1"/>
          <p:nvPr>
            <p:ph type="title"/>
          </p:nvPr>
        </p:nvSpPr>
        <p:spPr>
          <a:xfrm>
            <a:off x="311700" y="194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520">
                <a:solidFill>
                  <a:srgbClr val="0F407E"/>
                </a:solidFill>
                <a:latin typeface="Montserrat"/>
                <a:ea typeface="Montserrat"/>
                <a:cs typeface="Montserrat"/>
                <a:sym typeface="Montserrat"/>
              </a:rPr>
              <a:t>Promotion (Ng Ian Kai)</a:t>
            </a:r>
            <a:endParaRPr b="1" sz="2520">
              <a:solidFill>
                <a:srgbClr val="0F407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78"/>
          <p:cNvSpPr/>
          <p:nvPr/>
        </p:nvSpPr>
        <p:spPr>
          <a:xfrm rot="5400000">
            <a:off x="2410950" y="-1502100"/>
            <a:ext cx="4322100" cy="9159300"/>
          </a:xfrm>
          <a:prstGeom prst="rect">
            <a:avLst/>
          </a:prstGeom>
          <a:solidFill>
            <a:srgbClr val="CFE2F3">
              <a:alpha val="677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" name="Google Shape;517;p78"/>
          <p:cNvSpPr txBox="1"/>
          <p:nvPr>
            <p:ph idx="1" type="body"/>
          </p:nvPr>
        </p:nvSpPr>
        <p:spPr>
          <a:xfrm>
            <a:off x="311700" y="1138950"/>
            <a:ext cx="8520600" cy="387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150">
                <a:solidFill>
                  <a:srgbClr val="0F407E"/>
                </a:solidFill>
                <a:latin typeface="Montserrat"/>
                <a:ea typeface="Montserrat"/>
                <a:cs typeface="Montserrat"/>
                <a:sym typeface="Montserrat"/>
              </a:rPr>
              <a:t>4.0 Remove Existing Promotion</a:t>
            </a:r>
            <a:endParaRPr b="1" sz="1150">
              <a:solidFill>
                <a:srgbClr val="0F407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4.1 The system shall allow staff to search for existing promotions by name.</a:t>
            </a:r>
            <a:endParaRPr sz="115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4.2 The system shall allow staff to filter existing promotions by validity, discount values, and associated products.</a:t>
            </a:r>
            <a:endParaRPr sz="115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9144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4.2.1 The promotion’s validity shall be determined by the start date, end date, and redemption limit, and associated products quantity.</a:t>
            </a:r>
            <a:endParaRPr sz="115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4.3 The system shall allow staff to select existing promotions for removal.</a:t>
            </a:r>
            <a:endParaRPr sz="115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4.4 The system shall display a confirmation prompt before removing a promotion.</a:t>
            </a:r>
            <a:endParaRPr sz="115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15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4.3 The system shall display a confirmation message when a promotion is successfully removed.</a:t>
            </a:r>
            <a:endParaRPr sz="115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518" name="Google Shape;518;p78"/>
          <p:cNvSpPr txBox="1"/>
          <p:nvPr>
            <p:ph type="title"/>
          </p:nvPr>
        </p:nvSpPr>
        <p:spPr>
          <a:xfrm>
            <a:off x="311700" y="194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520">
                <a:solidFill>
                  <a:srgbClr val="0F407E"/>
                </a:solidFill>
                <a:latin typeface="Montserrat"/>
                <a:ea typeface="Montserrat"/>
                <a:cs typeface="Montserrat"/>
                <a:sym typeface="Montserrat"/>
              </a:rPr>
              <a:t>Promotion (Ng Ian Kai)</a:t>
            </a:r>
            <a:endParaRPr b="1" sz="2520">
              <a:solidFill>
                <a:srgbClr val="0F407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79"/>
          <p:cNvSpPr/>
          <p:nvPr/>
        </p:nvSpPr>
        <p:spPr>
          <a:xfrm rot="5400000">
            <a:off x="2410950" y="-1502100"/>
            <a:ext cx="4322100" cy="9159300"/>
          </a:xfrm>
          <a:prstGeom prst="rect">
            <a:avLst/>
          </a:prstGeom>
          <a:solidFill>
            <a:srgbClr val="CFE2F3">
              <a:alpha val="677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p79"/>
          <p:cNvSpPr txBox="1"/>
          <p:nvPr>
            <p:ph idx="1" type="body"/>
          </p:nvPr>
        </p:nvSpPr>
        <p:spPr>
          <a:xfrm>
            <a:off x="311700" y="1138950"/>
            <a:ext cx="8520600" cy="387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150">
                <a:solidFill>
                  <a:srgbClr val="0F407E"/>
                </a:solidFill>
                <a:latin typeface="Montserrat"/>
                <a:ea typeface="Montserrat"/>
                <a:cs typeface="Montserrat"/>
                <a:sym typeface="Montserrat"/>
              </a:rPr>
              <a:t>5.0 Promotion Notifications</a:t>
            </a:r>
            <a:endParaRPr b="1" sz="1150">
              <a:solidFill>
                <a:srgbClr val="0F407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5.1 The system shall notify users of upcoming promotions that are about to start.</a:t>
            </a:r>
            <a:endParaRPr sz="115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5.2 The system shall notify users of ongoing promotions that are about to expire.</a:t>
            </a:r>
            <a:endParaRPr sz="115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5.3 The system shall send notifications of promotions only to eligible users.</a:t>
            </a:r>
            <a:endParaRPr sz="115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150">
              <a:solidFill>
                <a:srgbClr val="0F407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150">
              <a:solidFill>
                <a:srgbClr val="0F407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b="1" sz="1150">
              <a:solidFill>
                <a:srgbClr val="0F407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25" name="Google Shape;525;p79"/>
          <p:cNvSpPr txBox="1"/>
          <p:nvPr>
            <p:ph type="title"/>
          </p:nvPr>
        </p:nvSpPr>
        <p:spPr>
          <a:xfrm>
            <a:off x="311700" y="194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520">
                <a:solidFill>
                  <a:srgbClr val="0F407E"/>
                </a:solidFill>
                <a:latin typeface="Montserrat"/>
                <a:ea typeface="Montserrat"/>
                <a:cs typeface="Montserrat"/>
                <a:sym typeface="Montserrat"/>
              </a:rPr>
              <a:t>Promotion (Ng Ian Kai)</a:t>
            </a:r>
            <a:endParaRPr b="1" sz="2520">
              <a:solidFill>
                <a:srgbClr val="0F407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80"/>
          <p:cNvSpPr/>
          <p:nvPr/>
        </p:nvSpPr>
        <p:spPr>
          <a:xfrm rot="5400000">
            <a:off x="2003700" y="-2004300"/>
            <a:ext cx="5136600" cy="9159300"/>
          </a:xfrm>
          <a:prstGeom prst="rect">
            <a:avLst/>
          </a:prstGeom>
          <a:solidFill>
            <a:srgbClr val="CFE2F3">
              <a:alpha val="677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" name="Google Shape;531;p80"/>
          <p:cNvSpPr/>
          <p:nvPr/>
        </p:nvSpPr>
        <p:spPr>
          <a:xfrm>
            <a:off x="-7650" y="954300"/>
            <a:ext cx="9159300" cy="3234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p80"/>
          <p:cNvSpPr txBox="1"/>
          <p:nvPr>
            <p:ph type="title"/>
          </p:nvPr>
        </p:nvSpPr>
        <p:spPr>
          <a:xfrm>
            <a:off x="311700" y="1823100"/>
            <a:ext cx="8520600" cy="150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4800">
                <a:solidFill>
                  <a:srgbClr val="0F407E"/>
                </a:solidFill>
                <a:latin typeface="Montserrat"/>
                <a:ea typeface="Montserrat"/>
                <a:cs typeface="Montserrat"/>
                <a:sym typeface="Montserrat"/>
              </a:rPr>
              <a:t>2.3 Non-Functional Requirements</a:t>
            </a:r>
            <a:endParaRPr b="1" sz="4800">
              <a:solidFill>
                <a:srgbClr val="0F407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81"/>
          <p:cNvSpPr/>
          <p:nvPr/>
        </p:nvSpPr>
        <p:spPr>
          <a:xfrm rot="5400000">
            <a:off x="2410950" y="-1502100"/>
            <a:ext cx="4322100" cy="9159300"/>
          </a:xfrm>
          <a:prstGeom prst="rect">
            <a:avLst/>
          </a:prstGeom>
          <a:solidFill>
            <a:srgbClr val="CFE2F3">
              <a:alpha val="677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8" name="Google Shape;538;p81"/>
          <p:cNvSpPr txBox="1"/>
          <p:nvPr>
            <p:ph idx="1" type="body"/>
          </p:nvPr>
        </p:nvSpPr>
        <p:spPr>
          <a:xfrm>
            <a:off x="311700" y="916500"/>
            <a:ext cx="8520600" cy="387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50">
                <a:solidFill>
                  <a:srgbClr val="0F407E"/>
                </a:solidFill>
                <a:latin typeface="Montserrat"/>
                <a:ea typeface="Montserrat"/>
                <a:cs typeface="Montserrat"/>
                <a:sym typeface="Montserrat"/>
              </a:rPr>
              <a:t>1.0 Availability</a:t>
            </a:r>
            <a:endParaRPr b="1" sz="1150">
              <a:solidFill>
                <a:srgbClr val="0F407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50">
                <a:solidFill>
                  <a:srgbClr val="0F407E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r>
              <a:rPr lang="en" sz="115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.1 The new system shall be available 99.95% of the time, ensuring minimal downtime.</a:t>
            </a:r>
            <a:endParaRPr sz="115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1.2 The new system’s scheduled maintenance shall be limited to non-peak hours and should not exceed 2 hours per month.</a:t>
            </a:r>
            <a:endParaRPr sz="115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1.3 In the event of unexpected server downtime, the system should recover and be fully operational within 5 minutes.</a:t>
            </a:r>
            <a:endParaRPr sz="115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b="1" lang="en" sz="1150">
                <a:solidFill>
                  <a:srgbClr val="0F407E"/>
                </a:solidFill>
                <a:latin typeface="Montserrat"/>
                <a:ea typeface="Montserrat"/>
                <a:cs typeface="Montserrat"/>
                <a:sym typeface="Montserrat"/>
              </a:rPr>
              <a:t>2.0 Functional</a:t>
            </a:r>
            <a:endParaRPr b="1" sz="1150">
              <a:solidFill>
                <a:srgbClr val="0F407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2.1 The new system shall ensure that all functionalities are accessible and functioning as expected across all platforms and devices, including different operating systems and different device types.</a:t>
            </a:r>
            <a:endParaRPr sz="115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5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5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lnSpc>
                <a:spcPct val="100000"/>
              </a:lnSpc>
              <a:spcBef>
                <a:spcPts val="2000"/>
              </a:spcBef>
              <a:spcAft>
                <a:spcPts val="2000"/>
              </a:spcAft>
              <a:buNone/>
            </a:pPr>
            <a:r>
              <a:t/>
            </a:r>
            <a:endParaRPr b="1" sz="1150">
              <a:solidFill>
                <a:srgbClr val="0F407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39" name="Google Shape;539;p81"/>
          <p:cNvSpPr txBox="1"/>
          <p:nvPr>
            <p:ph type="title"/>
          </p:nvPr>
        </p:nvSpPr>
        <p:spPr>
          <a:xfrm>
            <a:off x="311700" y="194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520">
                <a:solidFill>
                  <a:srgbClr val="0F407E"/>
                </a:solidFill>
                <a:latin typeface="Montserrat"/>
                <a:ea typeface="Montserrat"/>
                <a:cs typeface="Montserrat"/>
                <a:sym typeface="Montserrat"/>
              </a:rPr>
              <a:t>Product</a:t>
            </a:r>
            <a:endParaRPr b="1" sz="2520">
              <a:solidFill>
                <a:srgbClr val="0F407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/>
          <p:nvPr/>
        </p:nvSpPr>
        <p:spPr>
          <a:xfrm rot="5400000">
            <a:off x="2458500" y="-1549650"/>
            <a:ext cx="4227000" cy="9159300"/>
          </a:xfrm>
          <a:prstGeom prst="rect">
            <a:avLst/>
          </a:prstGeom>
          <a:solidFill>
            <a:srgbClr val="CFE2F3">
              <a:alpha val="677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19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Why?</a:t>
            </a:r>
            <a:endParaRPr sz="200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407E"/>
              </a:buClr>
              <a:buSzPts val="2000"/>
              <a:buFont typeface="Montserrat SemiBold"/>
              <a:buChar char="●"/>
            </a:pPr>
            <a:r>
              <a:rPr lang="en" sz="200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Realistic Data Collection</a:t>
            </a:r>
            <a:endParaRPr sz="200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407E"/>
              </a:buClr>
              <a:buSzPts val="2000"/>
              <a:buFont typeface="Montserrat SemiBold"/>
              <a:buChar char="●"/>
            </a:pPr>
            <a:r>
              <a:rPr lang="en" sz="200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Determination of Errors and Inefficiencies</a:t>
            </a:r>
            <a:endParaRPr sz="200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407E"/>
              </a:buClr>
              <a:buSzPts val="2000"/>
              <a:buFont typeface="Montserrat SemiBold"/>
              <a:buChar char="●"/>
            </a:pPr>
            <a:r>
              <a:rPr lang="en" sz="200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Profound Requirement Description</a:t>
            </a:r>
            <a:endParaRPr sz="200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407E"/>
              </a:buClr>
              <a:buSzPts val="2000"/>
              <a:buFont typeface="Montserrat SemiBold"/>
              <a:buChar char="●"/>
            </a:pPr>
            <a:r>
              <a:rPr lang="en" sz="200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Detection of Emotion Changes</a:t>
            </a:r>
            <a:endParaRPr sz="200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02" name="Google Shape;102;p19"/>
          <p:cNvSpPr txBox="1"/>
          <p:nvPr>
            <p:ph idx="1" type="body"/>
          </p:nvPr>
        </p:nvSpPr>
        <p:spPr>
          <a:xfrm>
            <a:off x="45720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Information Gathered</a:t>
            </a:r>
            <a:endParaRPr sz="200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6512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407E"/>
              </a:buClr>
              <a:buSzPts val="2150"/>
              <a:buFont typeface="Montserrat SemiBold"/>
              <a:buChar char="●"/>
            </a:pPr>
            <a:r>
              <a:rPr lang="en" sz="200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Lack of customer support for users</a:t>
            </a:r>
            <a:endParaRPr sz="200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6512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407E"/>
              </a:buClr>
              <a:buSzPts val="2150"/>
              <a:buFont typeface="Montserrat SemiBold"/>
              <a:buChar char="●"/>
            </a:pPr>
            <a:r>
              <a:rPr lang="en" sz="200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Lack of availability of menu food items</a:t>
            </a:r>
            <a:endParaRPr sz="200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03" name="Google Shape;103;p19"/>
          <p:cNvSpPr txBox="1"/>
          <p:nvPr>
            <p:ph type="title"/>
          </p:nvPr>
        </p:nvSpPr>
        <p:spPr>
          <a:xfrm>
            <a:off x="311700" y="194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520">
                <a:solidFill>
                  <a:srgbClr val="0F407E"/>
                </a:solidFill>
                <a:latin typeface="Montserrat"/>
                <a:ea typeface="Montserrat"/>
                <a:cs typeface="Montserrat"/>
                <a:sym typeface="Montserrat"/>
              </a:rPr>
              <a:t>Observation</a:t>
            </a:r>
            <a:endParaRPr b="1" sz="2520">
              <a:solidFill>
                <a:srgbClr val="0F407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82"/>
          <p:cNvSpPr/>
          <p:nvPr/>
        </p:nvSpPr>
        <p:spPr>
          <a:xfrm rot="5400000">
            <a:off x="2410950" y="-1502100"/>
            <a:ext cx="4322100" cy="9159300"/>
          </a:xfrm>
          <a:prstGeom prst="rect">
            <a:avLst/>
          </a:prstGeom>
          <a:solidFill>
            <a:srgbClr val="CFE2F3">
              <a:alpha val="677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5" name="Google Shape;545;p82"/>
          <p:cNvSpPr txBox="1"/>
          <p:nvPr>
            <p:ph idx="1" type="body"/>
          </p:nvPr>
        </p:nvSpPr>
        <p:spPr>
          <a:xfrm>
            <a:off x="311700" y="916500"/>
            <a:ext cx="8520600" cy="387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b="1" lang="en" sz="1150">
                <a:solidFill>
                  <a:srgbClr val="0F407E"/>
                </a:solidFill>
                <a:latin typeface="Montserrat"/>
                <a:ea typeface="Montserrat"/>
                <a:cs typeface="Montserrat"/>
                <a:sym typeface="Montserrat"/>
              </a:rPr>
              <a:t>3.0 Useable</a:t>
            </a:r>
            <a:endParaRPr b="1" sz="1150">
              <a:solidFill>
                <a:srgbClr val="0F407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3.1 The new system shall have a user interface that is intuitive and easy to use, allowing even novice users to make orders without requiring external assistance.</a:t>
            </a:r>
            <a:endParaRPr sz="115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3.2 The new system shall maintain consistency in user interface design across all pages and platforms, including mobile devices and desktop devices.</a:t>
            </a:r>
            <a:endParaRPr b="1" sz="1150">
              <a:solidFill>
                <a:srgbClr val="0F407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b="1" lang="en" sz="1150">
                <a:solidFill>
                  <a:srgbClr val="0F407E"/>
                </a:solidFill>
                <a:latin typeface="Montserrat"/>
                <a:ea typeface="Montserrat"/>
                <a:cs typeface="Montserrat"/>
                <a:sym typeface="Montserrat"/>
              </a:rPr>
              <a:t>4.0 Reliable</a:t>
            </a:r>
            <a:endParaRPr b="1" sz="1150">
              <a:solidFill>
                <a:srgbClr val="0F407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4.1 The new system shall be able to handle up to 20,000 concurrent users without noticeable degradation of performance.</a:t>
            </a:r>
            <a:endParaRPr sz="115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4.2 The system shall ensure data integrity during payment transactions, with no loss of information even in case of system failure.</a:t>
            </a:r>
            <a:endParaRPr b="1" sz="1150">
              <a:solidFill>
                <a:srgbClr val="0F407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b="1" lang="en" sz="1150">
                <a:solidFill>
                  <a:srgbClr val="0F407E"/>
                </a:solidFill>
                <a:latin typeface="Montserrat"/>
                <a:ea typeface="Montserrat"/>
                <a:cs typeface="Montserrat"/>
                <a:sym typeface="Montserrat"/>
              </a:rPr>
              <a:t>5.0 Flexible.</a:t>
            </a:r>
            <a:endParaRPr b="1" sz="1150">
              <a:solidFill>
                <a:srgbClr val="0F407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5.1  The system shall support localization, enabling it to be run seamlessly in varying countries, by allowing easy translation of text, adaption to date format, and currency conversions.</a:t>
            </a:r>
            <a:endParaRPr sz="115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t/>
            </a:r>
            <a:endParaRPr b="1" sz="1150">
              <a:solidFill>
                <a:srgbClr val="0F407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t/>
            </a:r>
            <a:endParaRPr b="1" sz="1150">
              <a:solidFill>
                <a:srgbClr val="0F407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lnSpc>
                <a:spcPct val="100000"/>
              </a:lnSpc>
              <a:spcBef>
                <a:spcPts val="2000"/>
              </a:spcBef>
              <a:spcAft>
                <a:spcPts val="2000"/>
              </a:spcAft>
              <a:buNone/>
            </a:pPr>
            <a:r>
              <a:t/>
            </a:r>
            <a:endParaRPr b="1" sz="1150">
              <a:solidFill>
                <a:srgbClr val="0F407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46" name="Google Shape;546;p82"/>
          <p:cNvSpPr txBox="1"/>
          <p:nvPr>
            <p:ph type="title"/>
          </p:nvPr>
        </p:nvSpPr>
        <p:spPr>
          <a:xfrm>
            <a:off x="311700" y="194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520">
                <a:solidFill>
                  <a:srgbClr val="0F407E"/>
                </a:solidFill>
                <a:latin typeface="Montserrat"/>
                <a:ea typeface="Montserrat"/>
                <a:cs typeface="Montserrat"/>
                <a:sym typeface="Montserrat"/>
              </a:rPr>
              <a:t>Product</a:t>
            </a:r>
            <a:endParaRPr b="1" sz="2520">
              <a:solidFill>
                <a:srgbClr val="0F407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3"/>
          <p:cNvSpPr/>
          <p:nvPr/>
        </p:nvSpPr>
        <p:spPr>
          <a:xfrm rot="5400000">
            <a:off x="2410950" y="-1502100"/>
            <a:ext cx="4322100" cy="9159300"/>
          </a:xfrm>
          <a:prstGeom prst="rect">
            <a:avLst/>
          </a:prstGeom>
          <a:solidFill>
            <a:srgbClr val="CFE2F3">
              <a:alpha val="677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" name="Google Shape;552;p83"/>
          <p:cNvSpPr txBox="1"/>
          <p:nvPr>
            <p:ph idx="1" type="body"/>
          </p:nvPr>
        </p:nvSpPr>
        <p:spPr>
          <a:xfrm>
            <a:off x="311700" y="916500"/>
            <a:ext cx="8520600" cy="387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50">
                <a:solidFill>
                  <a:srgbClr val="0F407E"/>
                </a:solidFill>
                <a:latin typeface="Montserrat"/>
                <a:ea typeface="Montserrat"/>
                <a:cs typeface="Montserrat"/>
                <a:sym typeface="Montserrat"/>
              </a:rPr>
              <a:t>Organization: delivery, implementation, standards</a:t>
            </a:r>
            <a:endParaRPr b="1" sz="1150">
              <a:solidFill>
                <a:srgbClr val="0F407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1625" lvl="0" marL="9144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F407E"/>
              </a:buClr>
              <a:buSzPts val="1150"/>
              <a:buFont typeface="Montserrat SemiBold"/>
              <a:buAutoNum type="arabicPeriod"/>
            </a:pPr>
            <a:r>
              <a:rPr lang="en" sz="115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The system should be developed using PHP programming language with Laravel framework.</a:t>
            </a:r>
            <a:endParaRPr sz="115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01625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407E"/>
              </a:buClr>
              <a:buSzPts val="1150"/>
              <a:buFont typeface="Montserrat SemiBold"/>
              <a:buAutoNum type="arabicPeriod"/>
            </a:pPr>
            <a:r>
              <a:rPr lang="en" sz="115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The system should use the MySQL database management system to store system data.</a:t>
            </a:r>
            <a:endParaRPr sz="115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b="1" lang="en" sz="1150">
                <a:solidFill>
                  <a:srgbClr val="0F407E"/>
                </a:solidFill>
                <a:latin typeface="Montserrat"/>
                <a:ea typeface="Montserrat"/>
                <a:cs typeface="Montserrat"/>
                <a:sym typeface="Montserrat"/>
              </a:rPr>
              <a:t>External</a:t>
            </a:r>
            <a:endParaRPr b="1" sz="1150">
              <a:solidFill>
                <a:srgbClr val="0F407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1625" lvl="0" marL="9144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F407E"/>
              </a:buClr>
              <a:buSzPts val="1150"/>
              <a:buFont typeface="Montserrat SemiBold"/>
              <a:buAutoNum type="arabicPeriod"/>
            </a:pPr>
            <a:r>
              <a:rPr lang="en" sz="115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The system must be able to process payments through major payment gateways like PayPal and Stripe.</a:t>
            </a:r>
            <a:endParaRPr sz="115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01625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407E"/>
              </a:buClr>
              <a:buSzPts val="1150"/>
              <a:buFont typeface="Montserrat SemiBold"/>
              <a:buAutoNum type="arabicPeriod"/>
            </a:pPr>
            <a:r>
              <a:rPr lang="en" sz="115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The system shall ensure compliance with the Payment Card Industry Data Security Standard (PCI DSS) for handling payment information.</a:t>
            </a:r>
            <a:endParaRPr sz="115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lnSpc>
                <a:spcPct val="100000"/>
              </a:lnSpc>
              <a:spcBef>
                <a:spcPts val="2000"/>
              </a:spcBef>
              <a:spcAft>
                <a:spcPts val="2000"/>
              </a:spcAft>
              <a:buNone/>
            </a:pPr>
            <a:r>
              <a:t/>
            </a:r>
            <a:endParaRPr b="1" sz="1150">
              <a:solidFill>
                <a:srgbClr val="0F407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53" name="Google Shape;553;p83"/>
          <p:cNvSpPr txBox="1"/>
          <p:nvPr>
            <p:ph type="title"/>
          </p:nvPr>
        </p:nvSpPr>
        <p:spPr>
          <a:xfrm>
            <a:off x="311700" y="194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520">
                <a:solidFill>
                  <a:srgbClr val="0F407E"/>
                </a:solidFill>
                <a:latin typeface="Montserrat"/>
                <a:ea typeface="Montserrat"/>
                <a:cs typeface="Montserrat"/>
                <a:sym typeface="Montserrat"/>
              </a:rPr>
              <a:t>Organization &amp; External</a:t>
            </a:r>
            <a:endParaRPr b="1" sz="2520">
              <a:solidFill>
                <a:srgbClr val="0F407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84"/>
          <p:cNvSpPr/>
          <p:nvPr/>
        </p:nvSpPr>
        <p:spPr>
          <a:xfrm rot="5400000">
            <a:off x="2003700" y="-2004300"/>
            <a:ext cx="5136600" cy="9159300"/>
          </a:xfrm>
          <a:prstGeom prst="rect">
            <a:avLst/>
          </a:prstGeom>
          <a:solidFill>
            <a:srgbClr val="CFE2F3">
              <a:alpha val="677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p84"/>
          <p:cNvSpPr/>
          <p:nvPr/>
        </p:nvSpPr>
        <p:spPr>
          <a:xfrm>
            <a:off x="-7650" y="954300"/>
            <a:ext cx="9159300" cy="3234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p84"/>
          <p:cNvSpPr txBox="1"/>
          <p:nvPr>
            <p:ph type="title"/>
          </p:nvPr>
        </p:nvSpPr>
        <p:spPr>
          <a:xfrm>
            <a:off x="311700" y="1823100"/>
            <a:ext cx="8520600" cy="150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4800">
                <a:solidFill>
                  <a:srgbClr val="0F407E"/>
                </a:solidFill>
                <a:latin typeface="Montserrat"/>
                <a:ea typeface="Montserrat"/>
                <a:cs typeface="Montserrat"/>
                <a:sym typeface="Montserrat"/>
              </a:rPr>
              <a:t>2.4 View-Point Oriented Analysis</a:t>
            </a:r>
            <a:endParaRPr b="1" sz="4800">
              <a:solidFill>
                <a:srgbClr val="0F407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85"/>
          <p:cNvSpPr/>
          <p:nvPr/>
        </p:nvSpPr>
        <p:spPr>
          <a:xfrm rot="5400000">
            <a:off x="2458500" y="-1549650"/>
            <a:ext cx="4227000" cy="9159300"/>
          </a:xfrm>
          <a:prstGeom prst="rect">
            <a:avLst/>
          </a:prstGeom>
          <a:solidFill>
            <a:srgbClr val="CFE2F3">
              <a:alpha val="677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6" name="Google Shape;566;p85"/>
          <p:cNvSpPr txBox="1"/>
          <p:nvPr>
            <p:ph idx="1" type="body"/>
          </p:nvPr>
        </p:nvSpPr>
        <p:spPr>
          <a:xfrm>
            <a:off x="311700" y="13218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55600" lvl="0" marL="4572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F407E"/>
              </a:buClr>
              <a:buSzPts val="2000"/>
              <a:buFont typeface="Montserrat SemiBold"/>
              <a:buChar char="●"/>
            </a:pPr>
            <a:r>
              <a:rPr lang="en" sz="200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Role</a:t>
            </a:r>
            <a:endParaRPr sz="200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55600" lvl="1" marL="9144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F407E"/>
              </a:buClr>
              <a:buSzPts val="2000"/>
              <a:buFont typeface="Montserrat SemiBold"/>
              <a:buChar char="○"/>
            </a:pPr>
            <a:r>
              <a:rPr lang="en" sz="200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Primary user</a:t>
            </a:r>
            <a:endParaRPr sz="200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55600" lvl="1" marL="9144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F407E"/>
              </a:buClr>
              <a:buSzPts val="2000"/>
              <a:buFont typeface="Montserrat SemiBold"/>
              <a:buChar char="○"/>
            </a:pPr>
            <a:r>
              <a:rPr lang="en" sz="200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Decision makers</a:t>
            </a:r>
            <a:endParaRPr sz="200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55600" lvl="1" marL="9144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F407E"/>
              </a:buClr>
              <a:buSzPts val="2000"/>
              <a:buFont typeface="Montserrat SemiBold"/>
              <a:buChar char="○"/>
            </a:pPr>
            <a:r>
              <a:rPr lang="en" sz="200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Feedback providers</a:t>
            </a:r>
            <a:endParaRPr sz="200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F407E"/>
              </a:buClr>
              <a:buSzPts val="2000"/>
              <a:buFont typeface="Montserrat SemiBold"/>
              <a:buChar char="●"/>
            </a:pPr>
            <a:r>
              <a:rPr lang="en" sz="200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Use</a:t>
            </a:r>
            <a:endParaRPr sz="200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55600" lvl="1" marL="9144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F407E"/>
              </a:buClr>
              <a:buSzPts val="2000"/>
              <a:buFont typeface="Montserrat SemiBold"/>
              <a:buChar char="○"/>
            </a:pPr>
            <a:r>
              <a:rPr lang="en" sz="200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Place order</a:t>
            </a:r>
            <a:endParaRPr sz="200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55600" lvl="1" marL="914400" rtl="0" algn="l">
              <a:lnSpc>
                <a:spcPct val="100000"/>
              </a:lnSpc>
              <a:spcBef>
                <a:spcPts val="2000"/>
              </a:spcBef>
              <a:spcAft>
                <a:spcPts val="2000"/>
              </a:spcAft>
              <a:buClr>
                <a:srgbClr val="0F407E"/>
              </a:buClr>
              <a:buSzPts val="2000"/>
              <a:buFont typeface="Montserrat SemiBold"/>
              <a:buChar char="○"/>
            </a:pPr>
            <a:r>
              <a:rPr lang="en" sz="200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Membership features</a:t>
            </a:r>
            <a:endParaRPr sz="200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567" name="Google Shape;567;p85"/>
          <p:cNvSpPr txBox="1"/>
          <p:nvPr>
            <p:ph type="title"/>
          </p:nvPr>
        </p:nvSpPr>
        <p:spPr>
          <a:xfrm>
            <a:off x="311700" y="194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520">
                <a:solidFill>
                  <a:srgbClr val="0F407E"/>
                </a:solidFill>
                <a:latin typeface="Montserrat"/>
                <a:ea typeface="Montserrat"/>
                <a:cs typeface="Montserrat"/>
                <a:sym typeface="Montserrat"/>
              </a:rPr>
              <a:t>Customer (Ong Yi Xin)</a:t>
            </a:r>
            <a:endParaRPr b="1" sz="2520">
              <a:solidFill>
                <a:srgbClr val="0F407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86"/>
          <p:cNvSpPr/>
          <p:nvPr/>
        </p:nvSpPr>
        <p:spPr>
          <a:xfrm rot="5400000">
            <a:off x="2458500" y="-1549650"/>
            <a:ext cx="4227000" cy="9159300"/>
          </a:xfrm>
          <a:prstGeom prst="rect">
            <a:avLst/>
          </a:prstGeom>
          <a:solidFill>
            <a:srgbClr val="CFE2F3">
              <a:alpha val="677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3" name="Google Shape;573;p86"/>
          <p:cNvSpPr txBox="1"/>
          <p:nvPr>
            <p:ph idx="1" type="body"/>
          </p:nvPr>
        </p:nvSpPr>
        <p:spPr>
          <a:xfrm>
            <a:off x="311700" y="13218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F407E"/>
              </a:buClr>
              <a:buSzPts val="2000"/>
              <a:buFont typeface="Montserrat SemiBold"/>
              <a:buChar char="●"/>
            </a:pPr>
            <a:r>
              <a:rPr lang="en" sz="200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Importance</a:t>
            </a:r>
            <a:endParaRPr sz="200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55600" lvl="1" marL="9144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F407E"/>
              </a:buClr>
              <a:buSzPts val="2000"/>
              <a:buFont typeface="Montserrat SemiBold"/>
              <a:buChar char="○"/>
            </a:pPr>
            <a:r>
              <a:rPr lang="en" sz="200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Impact on usability and design</a:t>
            </a:r>
            <a:endParaRPr sz="200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55600" lvl="2" marL="13716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F407E"/>
              </a:buClr>
              <a:buSzPts val="2000"/>
              <a:buFont typeface="Montserrat SemiBold"/>
              <a:buChar char="■"/>
            </a:pPr>
            <a:r>
              <a:rPr lang="en" sz="200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Needs and preferences</a:t>
            </a:r>
            <a:endParaRPr sz="200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55600" lvl="1" marL="9144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F407E"/>
              </a:buClr>
              <a:buSzPts val="2000"/>
              <a:buFont typeface="Montserrat SemiBold"/>
              <a:buChar char="○"/>
            </a:pPr>
            <a:r>
              <a:rPr lang="en" sz="200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Make system more personal</a:t>
            </a:r>
            <a:endParaRPr sz="200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55600" lvl="2" marL="13716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F407E"/>
              </a:buClr>
              <a:buSzPts val="2000"/>
              <a:buFont typeface="Montserrat SemiBold"/>
              <a:buChar char="■"/>
            </a:pPr>
            <a:r>
              <a:rPr lang="en" sz="200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Personalize function</a:t>
            </a:r>
            <a:endParaRPr sz="200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55600" lvl="1" marL="914400" rtl="0" algn="l">
              <a:lnSpc>
                <a:spcPct val="100000"/>
              </a:lnSpc>
              <a:spcBef>
                <a:spcPts val="2000"/>
              </a:spcBef>
              <a:spcAft>
                <a:spcPts val="2000"/>
              </a:spcAft>
              <a:buClr>
                <a:srgbClr val="0F407E"/>
              </a:buClr>
              <a:buSzPts val="2000"/>
              <a:buFont typeface="Montserrat SemiBold"/>
              <a:buChar char="○"/>
            </a:pPr>
            <a:r>
              <a:rPr lang="en" sz="200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Generate revenue</a:t>
            </a:r>
            <a:endParaRPr sz="200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574" name="Google Shape;574;p86"/>
          <p:cNvSpPr txBox="1"/>
          <p:nvPr>
            <p:ph type="title"/>
          </p:nvPr>
        </p:nvSpPr>
        <p:spPr>
          <a:xfrm>
            <a:off x="311700" y="194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520">
                <a:solidFill>
                  <a:srgbClr val="0F407E"/>
                </a:solidFill>
                <a:latin typeface="Montserrat"/>
                <a:ea typeface="Montserrat"/>
                <a:cs typeface="Montserrat"/>
                <a:sym typeface="Montserrat"/>
              </a:rPr>
              <a:t>Customer (Ong Yi Xin)</a:t>
            </a:r>
            <a:endParaRPr b="1" sz="2520">
              <a:solidFill>
                <a:srgbClr val="0F407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87"/>
          <p:cNvSpPr/>
          <p:nvPr/>
        </p:nvSpPr>
        <p:spPr>
          <a:xfrm rot="5400000">
            <a:off x="2458500" y="-1549650"/>
            <a:ext cx="4227000" cy="9159300"/>
          </a:xfrm>
          <a:prstGeom prst="rect">
            <a:avLst/>
          </a:prstGeom>
          <a:solidFill>
            <a:srgbClr val="CFE2F3">
              <a:alpha val="677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0" name="Google Shape;580;p87"/>
          <p:cNvSpPr txBox="1"/>
          <p:nvPr>
            <p:ph idx="1" type="body"/>
          </p:nvPr>
        </p:nvSpPr>
        <p:spPr>
          <a:xfrm>
            <a:off x="311700" y="13218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F407E"/>
              </a:buClr>
              <a:buSzPts val="2000"/>
              <a:buFont typeface="Montserrat SemiBold"/>
              <a:buChar char="●"/>
            </a:pPr>
            <a:r>
              <a:rPr lang="en" sz="200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Oversee analysis report</a:t>
            </a:r>
            <a:endParaRPr sz="200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F407E"/>
              </a:buClr>
              <a:buSzPts val="2000"/>
              <a:buFont typeface="Montserrat SemiBold"/>
              <a:buChar char="●"/>
            </a:pPr>
            <a:r>
              <a:rPr lang="en" sz="200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Monitor and evaluate performance of system and organization</a:t>
            </a:r>
            <a:endParaRPr sz="200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F407E"/>
              </a:buClr>
              <a:buSzPts val="2000"/>
              <a:buFont typeface="Montserrat SemiBold"/>
              <a:buChar char="●"/>
            </a:pPr>
            <a:r>
              <a:rPr lang="en" sz="200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Discuss and decide direction of system UI design</a:t>
            </a:r>
            <a:endParaRPr sz="200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F407E"/>
              </a:buClr>
              <a:buSzPts val="2000"/>
              <a:buFont typeface="Montserrat SemiBold"/>
              <a:buChar char="●"/>
            </a:pPr>
            <a:r>
              <a:rPr lang="en" sz="200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Plan improvement action on creating more user-friendly interface</a:t>
            </a:r>
            <a:r>
              <a:rPr lang="en" sz="200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design</a:t>
            </a:r>
            <a:endParaRPr sz="200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2000"/>
              </a:spcBef>
              <a:spcAft>
                <a:spcPts val="2000"/>
              </a:spcAft>
              <a:buClr>
                <a:srgbClr val="0F407E"/>
              </a:buClr>
              <a:buSzPts val="2000"/>
              <a:buFont typeface="Montserrat SemiBold"/>
              <a:buChar char="●"/>
            </a:pPr>
            <a:r>
              <a:rPr lang="en" sz="200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Decide resources allocation for each section of organization</a:t>
            </a:r>
            <a:endParaRPr sz="200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581" name="Google Shape;581;p87"/>
          <p:cNvSpPr txBox="1"/>
          <p:nvPr>
            <p:ph type="title"/>
          </p:nvPr>
        </p:nvSpPr>
        <p:spPr>
          <a:xfrm>
            <a:off x="311700" y="194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520">
                <a:solidFill>
                  <a:srgbClr val="0F407E"/>
                </a:solidFill>
                <a:latin typeface="Montserrat"/>
                <a:ea typeface="Montserrat"/>
                <a:cs typeface="Montserrat"/>
                <a:sym typeface="Montserrat"/>
              </a:rPr>
              <a:t>Manager </a:t>
            </a:r>
            <a:r>
              <a:rPr b="1" lang="en" sz="2520">
                <a:solidFill>
                  <a:srgbClr val="0F407E"/>
                </a:solidFill>
                <a:latin typeface="Montserrat"/>
                <a:ea typeface="Montserrat"/>
                <a:cs typeface="Montserrat"/>
                <a:sym typeface="Montserrat"/>
              </a:rPr>
              <a:t>(Lim Jun Wei)</a:t>
            </a:r>
            <a:endParaRPr b="1" sz="2520">
              <a:solidFill>
                <a:srgbClr val="0F407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88"/>
          <p:cNvSpPr/>
          <p:nvPr/>
        </p:nvSpPr>
        <p:spPr>
          <a:xfrm rot="5400000">
            <a:off x="2458500" y="-1549650"/>
            <a:ext cx="4227000" cy="9159300"/>
          </a:xfrm>
          <a:prstGeom prst="rect">
            <a:avLst/>
          </a:prstGeom>
          <a:solidFill>
            <a:srgbClr val="CFE2F3">
              <a:alpha val="677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7" name="Google Shape;587;p88"/>
          <p:cNvSpPr txBox="1"/>
          <p:nvPr>
            <p:ph idx="1" type="body"/>
          </p:nvPr>
        </p:nvSpPr>
        <p:spPr>
          <a:xfrm>
            <a:off x="311700" y="13218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F407E"/>
              </a:buClr>
              <a:buSzPts val="2000"/>
              <a:buFont typeface="Montserrat SemiBold"/>
              <a:buChar char="●"/>
            </a:pPr>
            <a:r>
              <a:rPr lang="en" sz="200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Ensuring Legal Compliance</a:t>
            </a:r>
            <a:endParaRPr sz="200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F407E"/>
              </a:buClr>
              <a:buSzPts val="2000"/>
              <a:buFont typeface="Montserrat SemiBold"/>
              <a:buChar char="●"/>
            </a:pPr>
            <a:r>
              <a:rPr lang="en" sz="200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Financial Oversight</a:t>
            </a:r>
            <a:endParaRPr sz="200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F407E"/>
              </a:buClr>
              <a:buSzPts val="2000"/>
              <a:buFont typeface="Montserrat SemiBold"/>
              <a:buChar char="●"/>
            </a:pPr>
            <a:r>
              <a:rPr lang="en" sz="200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Security Assessments</a:t>
            </a:r>
            <a:endParaRPr sz="200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F407E"/>
              </a:buClr>
              <a:buSzPts val="2000"/>
              <a:buFont typeface="Montserrat SemiBold"/>
              <a:buChar char="●"/>
            </a:pPr>
            <a:r>
              <a:rPr lang="en" sz="200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Improving Operational Efficiency</a:t>
            </a:r>
            <a:endParaRPr sz="200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2000"/>
              </a:spcBef>
              <a:spcAft>
                <a:spcPts val="2000"/>
              </a:spcAft>
              <a:buClr>
                <a:srgbClr val="0F407E"/>
              </a:buClr>
              <a:buSzPts val="2000"/>
              <a:buFont typeface="Montserrat SemiBold"/>
              <a:buChar char="●"/>
            </a:pPr>
            <a:r>
              <a:rPr lang="en" sz="200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Risk Management</a:t>
            </a:r>
            <a:endParaRPr sz="200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588" name="Google Shape;588;p88"/>
          <p:cNvSpPr txBox="1"/>
          <p:nvPr>
            <p:ph type="title"/>
          </p:nvPr>
        </p:nvSpPr>
        <p:spPr>
          <a:xfrm>
            <a:off x="311700" y="194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520">
                <a:solidFill>
                  <a:srgbClr val="0F407E"/>
                </a:solidFill>
                <a:latin typeface="Montserrat"/>
                <a:ea typeface="Montserrat"/>
                <a:cs typeface="Montserrat"/>
                <a:sym typeface="Montserrat"/>
              </a:rPr>
              <a:t>Auditor </a:t>
            </a:r>
            <a:r>
              <a:rPr b="1" lang="en" sz="2520">
                <a:solidFill>
                  <a:srgbClr val="0F407E"/>
                </a:solidFill>
                <a:latin typeface="Montserrat"/>
                <a:ea typeface="Montserrat"/>
                <a:cs typeface="Montserrat"/>
                <a:sym typeface="Montserrat"/>
              </a:rPr>
              <a:t>(Chia Ming Yi)</a:t>
            </a:r>
            <a:endParaRPr b="1" sz="2520">
              <a:solidFill>
                <a:srgbClr val="0F407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89"/>
          <p:cNvSpPr/>
          <p:nvPr/>
        </p:nvSpPr>
        <p:spPr>
          <a:xfrm rot="5400000">
            <a:off x="2458500" y="-1549650"/>
            <a:ext cx="4227000" cy="9159300"/>
          </a:xfrm>
          <a:prstGeom prst="rect">
            <a:avLst/>
          </a:prstGeom>
          <a:solidFill>
            <a:srgbClr val="CFE2F3">
              <a:alpha val="677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4" name="Google Shape;594;p89"/>
          <p:cNvSpPr txBox="1"/>
          <p:nvPr>
            <p:ph idx="1" type="body"/>
          </p:nvPr>
        </p:nvSpPr>
        <p:spPr>
          <a:xfrm>
            <a:off x="311700" y="10062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7975" lvl="0" marL="45720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F407E"/>
              </a:buClr>
              <a:buSzPts val="1250"/>
              <a:buFont typeface="Montserrat SemiBold"/>
              <a:buChar char="●"/>
            </a:pPr>
            <a:r>
              <a:rPr lang="en" sz="125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View point importance is in the planning and designing of marketing </a:t>
            </a:r>
            <a:r>
              <a:rPr lang="en" sz="125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strategies</a:t>
            </a:r>
            <a:endParaRPr sz="125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07975" lvl="1" marL="91440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F407E"/>
              </a:buClr>
              <a:buSzPts val="1250"/>
              <a:buFont typeface="Montserrat SemiBold"/>
              <a:buChar char="○"/>
            </a:pPr>
            <a:r>
              <a:rPr lang="en" sz="125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Goals</a:t>
            </a:r>
            <a:endParaRPr sz="125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07975" lvl="2" marL="137160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F407E"/>
              </a:buClr>
              <a:buSzPts val="1250"/>
              <a:buFont typeface="Montserrat SemiBold"/>
              <a:buChar char="■"/>
            </a:pPr>
            <a:r>
              <a:rPr lang="en" sz="125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Attract more customers</a:t>
            </a:r>
            <a:endParaRPr sz="125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07975" lvl="2" marL="137160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F407E"/>
              </a:buClr>
              <a:buSzPts val="1250"/>
              <a:buFont typeface="Montserrat SemiBold"/>
              <a:buChar char="■"/>
            </a:pPr>
            <a:r>
              <a:rPr lang="en" sz="125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Retain existing returning customers</a:t>
            </a:r>
            <a:endParaRPr sz="125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07975" lvl="2" marL="137160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F407E"/>
              </a:buClr>
              <a:buSzPts val="1250"/>
              <a:buFont typeface="Montserrat SemiBold"/>
              <a:buChar char="■"/>
            </a:pPr>
            <a:r>
              <a:rPr lang="en" sz="125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Remain competitive</a:t>
            </a:r>
            <a:endParaRPr sz="125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07975" lvl="2" marL="137160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F407E"/>
              </a:buClr>
              <a:buSzPts val="1250"/>
              <a:buFont typeface="Montserrat SemiBold"/>
              <a:buChar char="■"/>
            </a:pPr>
            <a:r>
              <a:rPr lang="en" sz="125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Enhance customer loyalty</a:t>
            </a:r>
            <a:endParaRPr sz="125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07975" lvl="1" marL="91440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F407E"/>
              </a:buClr>
              <a:buSzPts val="1250"/>
              <a:buFont typeface="Montserrat SemiBold"/>
              <a:buChar char="○"/>
            </a:pPr>
            <a:r>
              <a:rPr lang="en" sz="125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Example of marketing strategies</a:t>
            </a:r>
            <a:endParaRPr sz="125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07975" lvl="2" marL="137160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F407E"/>
              </a:buClr>
              <a:buSzPts val="1250"/>
              <a:buFont typeface="Montserrat SemiBold"/>
              <a:buChar char="■"/>
            </a:pPr>
            <a:r>
              <a:rPr lang="en" sz="125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 membership points reward system that incentivizes customers on successful orders.</a:t>
            </a:r>
            <a:endParaRPr sz="125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07975" lvl="2" marL="1371600" rtl="0" algn="l">
              <a:lnSpc>
                <a:spcPct val="90000"/>
              </a:lnSpc>
              <a:spcBef>
                <a:spcPts val="2000"/>
              </a:spcBef>
              <a:spcAft>
                <a:spcPts val="2000"/>
              </a:spcAft>
              <a:buClr>
                <a:srgbClr val="0F407E"/>
              </a:buClr>
              <a:buSzPts val="1250"/>
              <a:buFont typeface="Montserrat SemiBold"/>
              <a:buChar char="■"/>
            </a:pPr>
            <a:r>
              <a:rPr lang="en" sz="125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Planning promotions and events that drive customer traffic.</a:t>
            </a:r>
            <a:endParaRPr sz="125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595" name="Google Shape;595;p89"/>
          <p:cNvSpPr txBox="1"/>
          <p:nvPr>
            <p:ph type="title"/>
          </p:nvPr>
        </p:nvSpPr>
        <p:spPr>
          <a:xfrm>
            <a:off x="311700" y="194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520">
                <a:solidFill>
                  <a:srgbClr val="0F407E"/>
                </a:solidFill>
                <a:latin typeface="Montserrat"/>
                <a:ea typeface="Montserrat"/>
                <a:cs typeface="Montserrat"/>
                <a:sym typeface="Montserrat"/>
              </a:rPr>
              <a:t>Marketing Staff</a:t>
            </a:r>
            <a:r>
              <a:rPr b="1" lang="en" sz="2520">
                <a:solidFill>
                  <a:srgbClr val="0F407E"/>
                </a:solidFill>
                <a:latin typeface="Montserrat"/>
                <a:ea typeface="Montserrat"/>
                <a:cs typeface="Montserrat"/>
                <a:sym typeface="Montserrat"/>
              </a:rPr>
              <a:t> (Ng Ian Kai)</a:t>
            </a:r>
            <a:endParaRPr b="1" sz="2520">
              <a:solidFill>
                <a:srgbClr val="0F407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90"/>
          <p:cNvSpPr/>
          <p:nvPr/>
        </p:nvSpPr>
        <p:spPr>
          <a:xfrm rot="5400000">
            <a:off x="2003700" y="-2004300"/>
            <a:ext cx="5136600" cy="9159300"/>
          </a:xfrm>
          <a:prstGeom prst="rect">
            <a:avLst/>
          </a:prstGeom>
          <a:solidFill>
            <a:srgbClr val="CFE2F3">
              <a:alpha val="677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1" name="Google Shape;601;p90"/>
          <p:cNvSpPr/>
          <p:nvPr/>
        </p:nvSpPr>
        <p:spPr>
          <a:xfrm>
            <a:off x="-7650" y="954300"/>
            <a:ext cx="9159300" cy="3234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2" name="Google Shape;602;p90"/>
          <p:cNvSpPr txBox="1"/>
          <p:nvPr>
            <p:ph type="title"/>
          </p:nvPr>
        </p:nvSpPr>
        <p:spPr>
          <a:xfrm>
            <a:off x="311700" y="1823100"/>
            <a:ext cx="8520600" cy="150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4800">
                <a:solidFill>
                  <a:srgbClr val="0F407E"/>
                </a:solidFill>
                <a:latin typeface="Montserrat"/>
                <a:ea typeface="Montserrat"/>
                <a:cs typeface="Montserrat"/>
                <a:sym typeface="Montserrat"/>
              </a:rPr>
              <a:t>3.1 An Architectural Design</a:t>
            </a:r>
            <a:endParaRPr b="1" sz="4800">
              <a:solidFill>
                <a:srgbClr val="0F407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91"/>
          <p:cNvSpPr/>
          <p:nvPr/>
        </p:nvSpPr>
        <p:spPr>
          <a:xfrm rot="5400000">
            <a:off x="2458500" y="-1549650"/>
            <a:ext cx="4227000" cy="9159300"/>
          </a:xfrm>
          <a:prstGeom prst="rect">
            <a:avLst/>
          </a:prstGeom>
          <a:solidFill>
            <a:srgbClr val="CFE2F3">
              <a:alpha val="677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8" name="Google Shape;608;p91"/>
          <p:cNvSpPr txBox="1"/>
          <p:nvPr>
            <p:ph type="title"/>
          </p:nvPr>
        </p:nvSpPr>
        <p:spPr>
          <a:xfrm>
            <a:off x="311700" y="194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520">
                <a:solidFill>
                  <a:srgbClr val="0F407E"/>
                </a:solidFill>
                <a:latin typeface="Montserrat"/>
                <a:ea typeface="Montserrat"/>
                <a:cs typeface="Montserrat"/>
                <a:sym typeface="Montserrat"/>
              </a:rPr>
              <a:t>Client-Server Model</a:t>
            </a:r>
            <a:endParaRPr b="1" sz="2520">
              <a:solidFill>
                <a:srgbClr val="0F407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09" name="Google Shape;609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452" y="1482514"/>
            <a:ext cx="8941074" cy="3094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0"/>
          <p:cNvSpPr/>
          <p:nvPr/>
        </p:nvSpPr>
        <p:spPr>
          <a:xfrm rot="5400000">
            <a:off x="2003700" y="-2004300"/>
            <a:ext cx="5136600" cy="9159300"/>
          </a:xfrm>
          <a:prstGeom prst="rect">
            <a:avLst/>
          </a:prstGeom>
          <a:solidFill>
            <a:srgbClr val="CFE2F3">
              <a:alpha val="677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20"/>
          <p:cNvSpPr/>
          <p:nvPr/>
        </p:nvSpPr>
        <p:spPr>
          <a:xfrm>
            <a:off x="-7650" y="954300"/>
            <a:ext cx="9159300" cy="3234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20"/>
          <p:cNvSpPr txBox="1"/>
          <p:nvPr>
            <p:ph type="title"/>
          </p:nvPr>
        </p:nvSpPr>
        <p:spPr>
          <a:xfrm>
            <a:off x="311700" y="1823100"/>
            <a:ext cx="8520600" cy="150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4800">
                <a:solidFill>
                  <a:srgbClr val="0F407E"/>
                </a:solidFill>
                <a:latin typeface="Montserrat"/>
                <a:ea typeface="Montserrat"/>
                <a:cs typeface="Montserrat"/>
                <a:sym typeface="Montserrat"/>
              </a:rPr>
              <a:t>1.3 Problems of Existing System</a:t>
            </a:r>
            <a:endParaRPr b="1" sz="4800">
              <a:solidFill>
                <a:srgbClr val="0F407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92"/>
          <p:cNvSpPr/>
          <p:nvPr/>
        </p:nvSpPr>
        <p:spPr>
          <a:xfrm rot="5400000">
            <a:off x="2458500" y="-1549650"/>
            <a:ext cx="4227000" cy="9159300"/>
          </a:xfrm>
          <a:prstGeom prst="rect">
            <a:avLst/>
          </a:prstGeom>
          <a:solidFill>
            <a:srgbClr val="CFE2F3">
              <a:alpha val="677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5" name="Google Shape;615;p92"/>
          <p:cNvSpPr txBox="1"/>
          <p:nvPr>
            <p:ph type="title"/>
          </p:nvPr>
        </p:nvSpPr>
        <p:spPr>
          <a:xfrm>
            <a:off x="311700" y="194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520">
                <a:solidFill>
                  <a:srgbClr val="0F407E"/>
                </a:solidFill>
                <a:latin typeface="Montserrat"/>
                <a:ea typeface="Montserrat"/>
                <a:cs typeface="Montserrat"/>
                <a:sym typeface="Montserrat"/>
              </a:rPr>
              <a:t>Client-Server Model</a:t>
            </a:r>
            <a:endParaRPr b="1" sz="2520">
              <a:solidFill>
                <a:srgbClr val="0F407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16" name="Google Shape;616;p92"/>
          <p:cNvSpPr txBox="1"/>
          <p:nvPr>
            <p:ph idx="1" type="body"/>
          </p:nvPr>
        </p:nvSpPr>
        <p:spPr>
          <a:xfrm>
            <a:off x="311700" y="13218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Clr>
                <a:srgbClr val="0F407E"/>
              </a:buClr>
              <a:buSzPts val="2000"/>
              <a:buFont typeface="Montserrat SemiBold"/>
              <a:buChar char="●"/>
            </a:pPr>
            <a:r>
              <a:rPr lang="en" sz="200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Catalogue Server</a:t>
            </a:r>
            <a:endParaRPr sz="200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55600" lvl="1" marL="914400" rtl="0" algn="l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Clr>
                <a:srgbClr val="0F407E"/>
              </a:buClr>
              <a:buSzPts val="2000"/>
              <a:buFont typeface="Montserrat SemiBold"/>
              <a:buChar char="○"/>
            </a:pPr>
            <a:r>
              <a:rPr lang="en" sz="200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Customers: View available food items in restaurant</a:t>
            </a:r>
            <a:endParaRPr sz="200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55600" lvl="1" marL="914400" rtl="0" algn="l">
              <a:lnSpc>
                <a:spcPct val="150000"/>
              </a:lnSpc>
              <a:spcBef>
                <a:spcPts val="2000"/>
              </a:spcBef>
              <a:spcAft>
                <a:spcPts val="2000"/>
              </a:spcAft>
              <a:buClr>
                <a:srgbClr val="0F407E"/>
              </a:buClr>
              <a:buSzPts val="2000"/>
              <a:buFont typeface="Montserrat SemiBold"/>
              <a:buChar char="○"/>
            </a:pPr>
            <a:r>
              <a:rPr lang="en" sz="200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Staff: Create, view, modify and delete food items data</a:t>
            </a:r>
            <a:endParaRPr sz="200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93"/>
          <p:cNvSpPr/>
          <p:nvPr/>
        </p:nvSpPr>
        <p:spPr>
          <a:xfrm rot="5400000">
            <a:off x="2458500" y="-1549650"/>
            <a:ext cx="4227000" cy="9159300"/>
          </a:xfrm>
          <a:prstGeom prst="rect">
            <a:avLst/>
          </a:prstGeom>
          <a:solidFill>
            <a:srgbClr val="CFE2F3">
              <a:alpha val="677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2" name="Google Shape;622;p93"/>
          <p:cNvSpPr txBox="1"/>
          <p:nvPr>
            <p:ph type="title"/>
          </p:nvPr>
        </p:nvSpPr>
        <p:spPr>
          <a:xfrm>
            <a:off x="311700" y="194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520">
                <a:solidFill>
                  <a:srgbClr val="0F407E"/>
                </a:solidFill>
                <a:latin typeface="Montserrat"/>
                <a:ea typeface="Montserrat"/>
                <a:cs typeface="Montserrat"/>
                <a:sym typeface="Montserrat"/>
              </a:rPr>
              <a:t>Client-Server Model</a:t>
            </a:r>
            <a:endParaRPr b="1" sz="2520">
              <a:solidFill>
                <a:srgbClr val="0F407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23" name="Google Shape;623;p93"/>
          <p:cNvSpPr txBox="1"/>
          <p:nvPr>
            <p:ph idx="1" type="body"/>
          </p:nvPr>
        </p:nvSpPr>
        <p:spPr>
          <a:xfrm>
            <a:off x="311700" y="13218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55600" lvl="0" marL="4572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F407E"/>
              </a:buClr>
              <a:buSzPts val="2000"/>
              <a:buFont typeface="Montserrat SemiBold"/>
              <a:buChar char="●"/>
            </a:pPr>
            <a:r>
              <a:rPr lang="en" sz="200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Picture Server</a:t>
            </a:r>
            <a:endParaRPr sz="200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55600" lvl="1" marL="9144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F407E"/>
              </a:buClr>
              <a:buSzPts val="2000"/>
              <a:buFont typeface="Montserrat SemiBold"/>
              <a:buChar char="○"/>
            </a:pPr>
            <a:r>
              <a:rPr lang="en" sz="200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Hosts and serves images</a:t>
            </a:r>
            <a:endParaRPr sz="200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55600" lvl="1" marL="9144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F407E"/>
              </a:buClr>
              <a:buSzPts val="2000"/>
              <a:buFont typeface="Montserrat SemiBold"/>
              <a:buChar char="○"/>
            </a:pPr>
            <a:r>
              <a:rPr lang="en" sz="200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Serves images and presents them on customers’ food menu page</a:t>
            </a:r>
            <a:endParaRPr sz="200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55600" lvl="1" marL="9144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F407E"/>
              </a:buClr>
              <a:buSzPts val="2000"/>
              <a:buFont typeface="Montserrat SemiBold"/>
              <a:buChar char="○"/>
            </a:pPr>
            <a:r>
              <a:rPr lang="en" sz="200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Restaurant logo images and shows on system user interface</a:t>
            </a:r>
            <a:endParaRPr sz="200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55600" lvl="1" marL="9144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F407E"/>
              </a:buClr>
              <a:buSzPts val="2000"/>
              <a:buFont typeface="Montserrat SemiBold"/>
              <a:buChar char="○"/>
            </a:pPr>
            <a:r>
              <a:rPr lang="en" sz="200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Advertisement, deals and special offers images</a:t>
            </a:r>
            <a:endParaRPr sz="200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55600" lvl="1" marL="914400" rtl="0" algn="l">
              <a:lnSpc>
                <a:spcPct val="100000"/>
              </a:lnSpc>
              <a:spcBef>
                <a:spcPts val="2000"/>
              </a:spcBef>
              <a:spcAft>
                <a:spcPts val="2000"/>
              </a:spcAft>
              <a:buClr>
                <a:srgbClr val="0F407E"/>
              </a:buClr>
              <a:buSzPts val="2000"/>
              <a:buFont typeface="Montserrat SemiBold"/>
              <a:buChar char="○"/>
            </a:pPr>
            <a:r>
              <a:rPr lang="en" sz="200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Images uploaded by customers</a:t>
            </a:r>
            <a:endParaRPr sz="200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94"/>
          <p:cNvSpPr/>
          <p:nvPr/>
        </p:nvSpPr>
        <p:spPr>
          <a:xfrm rot="5400000">
            <a:off x="2458500" y="-1549650"/>
            <a:ext cx="4227000" cy="9159300"/>
          </a:xfrm>
          <a:prstGeom prst="rect">
            <a:avLst/>
          </a:prstGeom>
          <a:solidFill>
            <a:srgbClr val="CFE2F3">
              <a:alpha val="677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9" name="Google Shape;629;p94"/>
          <p:cNvSpPr txBox="1"/>
          <p:nvPr>
            <p:ph type="title"/>
          </p:nvPr>
        </p:nvSpPr>
        <p:spPr>
          <a:xfrm>
            <a:off x="311700" y="194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520">
                <a:solidFill>
                  <a:srgbClr val="0F407E"/>
                </a:solidFill>
                <a:latin typeface="Montserrat"/>
                <a:ea typeface="Montserrat"/>
                <a:cs typeface="Montserrat"/>
                <a:sym typeface="Montserrat"/>
              </a:rPr>
              <a:t>Client-Server Model</a:t>
            </a:r>
            <a:endParaRPr b="1" sz="2520">
              <a:solidFill>
                <a:srgbClr val="0F407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30" name="Google Shape;630;p94"/>
          <p:cNvSpPr txBox="1"/>
          <p:nvPr>
            <p:ph idx="1" type="body"/>
          </p:nvPr>
        </p:nvSpPr>
        <p:spPr>
          <a:xfrm>
            <a:off x="311700" y="13218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55600" lvl="0" marL="4572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F407E"/>
              </a:buClr>
              <a:buSzPts val="2000"/>
              <a:buFont typeface="Montserrat SemiBold"/>
              <a:buChar char="●"/>
            </a:pPr>
            <a:r>
              <a:rPr lang="en" sz="200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Database Server</a:t>
            </a:r>
            <a:endParaRPr sz="200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55600" lvl="1" marL="9144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F407E"/>
              </a:buClr>
              <a:buSzPts val="2000"/>
              <a:buFont typeface="Montserrat SemiBold"/>
              <a:buChar char="○"/>
            </a:pPr>
            <a:r>
              <a:rPr lang="en" sz="200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Stores sensitive information of system or restaurants</a:t>
            </a:r>
            <a:endParaRPr sz="200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55600" lvl="1" marL="9144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F407E"/>
              </a:buClr>
              <a:buSzPts val="2000"/>
              <a:buFont typeface="Montserrat SemiBold"/>
              <a:buChar char="○"/>
            </a:pPr>
            <a:r>
              <a:rPr lang="en" sz="200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Personal information: name, gender, ages, passwords</a:t>
            </a:r>
            <a:endParaRPr sz="200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55600" lvl="1" marL="9144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F407E"/>
              </a:buClr>
              <a:buSzPts val="2000"/>
              <a:buFont typeface="Montserrat SemiBold"/>
              <a:buChar char="○"/>
            </a:pPr>
            <a:r>
              <a:rPr lang="en" sz="200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Restaurant data: names, locations, operating hours, reviews</a:t>
            </a:r>
            <a:endParaRPr sz="200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55600" lvl="1" marL="9144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F407E"/>
              </a:buClr>
              <a:buSzPts val="2000"/>
              <a:buFont typeface="Montserrat SemiBold"/>
              <a:buChar char="○"/>
            </a:pPr>
            <a:r>
              <a:rPr lang="en" sz="200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Customers order history</a:t>
            </a:r>
            <a:endParaRPr sz="200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55600" lvl="1" marL="914400" rtl="0" algn="l">
              <a:lnSpc>
                <a:spcPct val="100000"/>
              </a:lnSpc>
              <a:spcBef>
                <a:spcPts val="2000"/>
              </a:spcBef>
              <a:spcAft>
                <a:spcPts val="2000"/>
              </a:spcAft>
              <a:buClr>
                <a:srgbClr val="0F407E"/>
              </a:buClr>
              <a:buSzPts val="2000"/>
              <a:buFont typeface="Montserrat SemiBold"/>
              <a:buChar char="○"/>
            </a:pPr>
            <a:r>
              <a:rPr lang="en" sz="200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Delivery details of customers’ order</a:t>
            </a:r>
            <a:endParaRPr sz="200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95"/>
          <p:cNvSpPr/>
          <p:nvPr/>
        </p:nvSpPr>
        <p:spPr>
          <a:xfrm rot="5400000">
            <a:off x="2458500" y="-1549650"/>
            <a:ext cx="4227000" cy="9159300"/>
          </a:xfrm>
          <a:prstGeom prst="rect">
            <a:avLst/>
          </a:prstGeom>
          <a:solidFill>
            <a:srgbClr val="CFE2F3">
              <a:alpha val="677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" name="Google Shape;636;p95"/>
          <p:cNvSpPr txBox="1"/>
          <p:nvPr>
            <p:ph type="title"/>
          </p:nvPr>
        </p:nvSpPr>
        <p:spPr>
          <a:xfrm>
            <a:off x="311700" y="194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520">
                <a:solidFill>
                  <a:srgbClr val="0F407E"/>
                </a:solidFill>
                <a:latin typeface="Montserrat"/>
                <a:ea typeface="Montserrat"/>
                <a:cs typeface="Montserrat"/>
                <a:sym typeface="Montserrat"/>
              </a:rPr>
              <a:t>Client-Server Model</a:t>
            </a:r>
            <a:endParaRPr b="1" sz="2520">
              <a:solidFill>
                <a:srgbClr val="0F407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37" name="Google Shape;637;p95"/>
          <p:cNvSpPr txBox="1"/>
          <p:nvPr>
            <p:ph idx="1" type="body"/>
          </p:nvPr>
        </p:nvSpPr>
        <p:spPr>
          <a:xfrm>
            <a:off x="311700" y="13218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10000"/>
          </a:bodyPr>
          <a:lstStyle/>
          <a:p>
            <a:pPr indent="-327025" lvl="0" marL="4572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F407E"/>
              </a:buClr>
              <a:buSzPct val="100000"/>
              <a:buFont typeface="Montserrat SemiBold"/>
              <a:buChar char="●"/>
            </a:pPr>
            <a:r>
              <a:rPr lang="en" sz="200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Front-End Server</a:t>
            </a:r>
            <a:endParaRPr sz="200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27025" lvl="1" marL="9144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F407E"/>
              </a:buClr>
              <a:buSzPct val="100000"/>
              <a:buFont typeface="Montserrat SemiBold"/>
              <a:buChar char="○"/>
            </a:pPr>
            <a:r>
              <a:rPr lang="en" sz="200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Provides user interfaces and handling interaction between users and system</a:t>
            </a:r>
            <a:endParaRPr sz="200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27025" lvl="1" marL="9144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F407E"/>
              </a:buClr>
              <a:buSzPct val="100000"/>
              <a:buFont typeface="Montserrat SemiBold"/>
              <a:buChar char="○"/>
            </a:pPr>
            <a:r>
              <a:rPr lang="en" sz="200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Stores front-end pages design components, e.g. font, assets, icons, codes</a:t>
            </a:r>
            <a:endParaRPr sz="200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27025" lvl="1" marL="9144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F407E"/>
              </a:buClr>
              <a:buSzPct val="100000"/>
              <a:buFont typeface="Montserrat SemiBold"/>
              <a:buChar char="○"/>
            </a:pPr>
            <a:r>
              <a:rPr lang="en" sz="200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Handles basic operation initiated by users</a:t>
            </a:r>
            <a:endParaRPr sz="200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27025" lvl="1" marL="9144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F407E"/>
              </a:buClr>
              <a:buSzPct val="100000"/>
              <a:buFont typeface="Montserrat SemiBold"/>
              <a:buChar char="○"/>
            </a:pPr>
            <a:r>
              <a:rPr lang="en" sz="200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Acts as intermediary to send requests to back-end server</a:t>
            </a:r>
            <a:endParaRPr sz="200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27025" lvl="1" marL="9144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F407E"/>
              </a:buClr>
              <a:buSzPct val="100000"/>
              <a:buFont typeface="Montserrat SemiBold"/>
              <a:buChar char="○"/>
            </a:pPr>
            <a:r>
              <a:rPr lang="en" sz="200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Receives responses from back-end server</a:t>
            </a:r>
            <a:endParaRPr sz="200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27025" lvl="1" marL="914400" rtl="0" algn="l">
              <a:lnSpc>
                <a:spcPct val="100000"/>
              </a:lnSpc>
              <a:spcBef>
                <a:spcPts val="2000"/>
              </a:spcBef>
              <a:spcAft>
                <a:spcPts val="2000"/>
              </a:spcAft>
              <a:buClr>
                <a:srgbClr val="0F407E"/>
              </a:buClr>
              <a:buSzPct val="100000"/>
              <a:buFont typeface="Montserrat SemiBold"/>
              <a:buChar char="○"/>
            </a:pPr>
            <a:r>
              <a:rPr lang="en" sz="200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Offers excellent user experiences</a:t>
            </a:r>
            <a:endParaRPr sz="200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96"/>
          <p:cNvSpPr/>
          <p:nvPr/>
        </p:nvSpPr>
        <p:spPr>
          <a:xfrm rot="5400000">
            <a:off x="2458500" y="-1549650"/>
            <a:ext cx="4227000" cy="9159300"/>
          </a:xfrm>
          <a:prstGeom prst="rect">
            <a:avLst/>
          </a:prstGeom>
          <a:solidFill>
            <a:srgbClr val="CFE2F3">
              <a:alpha val="677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3" name="Google Shape;643;p96"/>
          <p:cNvSpPr txBox="1"/>
          <p:nvPr>
            <p:ph type="title"/>
          </p:nvPr>
        </p:nvSpPr>
        <p:spPr>
          <a:xfrm>
            <a:off x="311700" y="194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520">
                <a:solidFill>
                  <a:srgbClr val="0F407E"/>
                </a:solidFill>
                <a:latin typeface="Montserrat"/>
                <a:ea typeface="Montserrat"/>
                <a:cs typeface="Montserrat"/>
                <a:sym typeface="Montserrat"/>
              </a:rPr>
              <a:t>Client-Server Model</a:t>
            </a:r>
            <a:endParaRPr b="1" sz="2520">
              <a:solidFill>
                <a:srgbClr val="0F407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44" name="Google Shape;644;p96"/>
          <p:cNvSpPr txBox="1"/>
          <p:nvPr>
            <p:ph idx="1" type="body"/>
          </p:nvPr>
        </p:nvSpPr>
        <p:spPr>
          <a:xfrm>
            <a:off x="311700" y="13218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F407E"/>
              </a:buClr>
              <a:buSzPts val="2000"/>
              <a:buFont typeface="Montserrat SemiBold"/>
              <a:buChar char="●"/>
            </a:pPr>
            <a:r>
              <a:rPr lang="en" sz="200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Back-End Server</a:t>
            </a:r>
            <a:endParaRPr sz="200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55600" lvl="1" marL="9144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F407E"/>
              </a:buClr>
              <a:buSzPts val="2000"/>
              <a:buFont typeface="Montserrat SemiBold"/>
              <a:buChar char="○"/>
            </a:pPr>
            <a:r>
              <a:rPr lang="en" sz="200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Receives input from front-end server</a:t>
            </a:r>
            <a:endParaRPr sz="200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55600" lvl="1" marL="9144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F407E"/>
              </a:buClr>
              <a:buSzPts val="2000"/>
              <a:buFont typeface="Montserrat SemiBold"/>
              <a:buChar char="○"/>
            </a:pPr>
            <a:r>
              <a:rPr lang="en" sz="200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Processes data when dealing with database</a:t>
            </a:r>
            <a:endParaRPr sz="200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55600" lvl="1" marL="9144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F407E"/>
              </a:buClr>
              <a:buSzPts val="2000"/>
              <a:buFont typeface="Montserrat SemiBold"/>
              <a:buChar char="○"/>
            </a:pPr>
            <a:r>
              <a:rPr lang="en" sz="200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Sends response back to front-end server</a:t>
            </a:r>
            <a:endParaRPr sz="200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55600" lvl="1" marL="9144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F407E"/>
              </a:buClr>
              <a:buSzPts val="2000"/>
              <a:buFont typeface="Montserrat SemiBold"/>
              <a:buChar char="○"/>
            </a:pPr>
            <a:r>
              <a:rPr lang="en" sz="200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Processes order creation</a:t>
            </a:r>
            <a:endParaRPr sz="200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55600" lvl="1" marL="914400" rtl="0" algn="l">
              <a:lnSpc>
                <a:spcPct val="100000"/>
              </a:lnSpc>
              <a:spcBef>
                <a:spcPts val="2000"/>
              </a:spcBef>
              <a:spcAft>
                <a:spcPts val="2000"/>
              </a:spcAft>
              <a:buClr>
                <a:srgbClr val="0F407E"/>
              </a:buClr>
              <a:buSzPts val="2000"/>
              <a:buFont typeface="Montserrat SemiBold"/>
              <a:buChar char="○"/>
            </a:pPr>
            <a:r>
              <a:rPr lang="en" sz="200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Processes payment</a:t>
            </a:r>
            <a:endParaRPr sz="200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97"/>
          <p:cNvSpPr/>
          <p:nvPr/>
        </p:nvSpPr>
        <p:spPr>
          <a:xfrm rot="5400000">
            <a:off x="2458500" y="-1549650"/>
            <a:ext cx="4227000" cy="9159300"/>
          </a:xfrm>
          <a:prstGeom prst="rect">
            <a:avLst/>
          </a:prstGeom>
          <a:solidFill>
            <a:srgbClr val="CFE2F3">
              <a:alpha val="677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0" name="Google Shape;650;p97"/>
          <p:cNvSpPr txBox="1"/>
          <p:nvPr>
            <p:ph type="title"/>
          </p:nvPr>
        </p:nvSpPr>
        <p:spPr>
          <a:xfrm>
            <a:off x="311700" y="194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520">
                <a:solidFill>
                  <a:srgbClr val="0F407E"/>
                </a:solidFill>
                <a:latin typeface="Montserrat"/>
                <a:ea typeface="Montserrat"/>
                <a:cs typeface="Montserrat"/>
                <a:sym typeface="Montserrat"/>
              </a:rPr>
              <a:t>Client-Server Model</a:t>
            </a:r>
            <a:endParaRPr b="1" sz="2520">
              <a:solidFill>
                <a:srgbClr val="0F407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51" name="Google Shape;651;p97"/>
          <p:cNvSpPr txBox="1"/>
          <p:nvPr>
            <p:ph idx="1" type="body"/>
          </p:nvPr>
        </p:nvSpPr>
        <p:spPr>
          <a:xfrm>
            <a:off x="311700" y="13218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F407E"/>
              </a:buClr>
              <a:buSzPts val="2000"/>
              <a:buFont typeface="Montserrat SemiBold"/>
              <a:buChar char="●"/>
            </a:pPr>
            <a:r>
              <a:rPr lang="en" sz="200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Food Server</a:t>
            </a:r>
            <a:endParaRPr sz="200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55600" lvl="1" marL="9144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F407E"/>
              </a:buClr>
              <a:buSzPts val="2000"/>
              <a:buFont typeface="Montserrat SemiBold"/>
              <a:buChar char="○"/>
            </a:pPr>
            <a:r>
              <a:rPr lang="en" sz="200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Tracks and manages orders</a:t>
            </a:r>
            <a:endParaRPr sz="200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55600" lvl="1" marL="9144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F407E"/>
              </a:buClr>
              <a:buSzPts val="2000"/>
              <a:buFont typeface="Montserrat SemiBold"/>
              <a:buChar char="○"/>
            </a:pPr>
            <a:r>
              <a:rPr lang="en" sz="200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Real-time update the latest order and show order on system interface</a:t>
            </a:r>
            <a:endParaRPr sz="200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55600" lvl="1" marL="914400" rtl="0" algn="l">
              <a:lnSpc>
                <a:spcPct val="100000"/>
              </a:lnSpc>
              <a:spcBef>
                <a:spcPts val="2000"/>
              </a:spcBef>
              <a:spcAft>
                <a:spcPts val="2000"/>
              </a:spcAft>
              <a:buClr>
                <a:srgbClr val="0F407E"/>
              </a:buClr>
              <a:buSzPts val="2000"/>
              <a:buFont typeface="Montserrat SemiBold"/>
              <a:buChar char="○"/>
            </a:pPr>
            <a:r>
              <a:rPr lang="en" sz="200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Update order status via interacting with interface</a:t>
            </a:r>
            <a:endParaRPr sz="200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98"/>
          <p:cNvSpPr/>
          <p:nvPr/>
        </p:nvSpPr>
        <p:spPr>
          <a:xfrm rot="5400000">
            <a:off x="2458500" y="-1549650"/>
            <a:ext cx="4227000" cy="9159300"/>
          </a:xfrm>
          <a:prstGeom prst="rect">
            <a:avLst/>
          </a:prstGeom>
          <a:solidFill>
            <a:srgbClr val="CFE2F3">
              <a:alpha val="677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7" name="Google Shape;657;p98"/>
          <p:cNvSpPr txBox="1"/>
          <p:nvPr>
            <p:ph type="title"/>
          </p:nvPr>
        </p:nvSpPr>
        <p:spPr>
          <a:xfrm>
            <a:off x="311700" y="194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520">
                <a:solidFill>
                  <a:srgbClr val="0F407E"/>
                </a:solidFill>
                <a:latin typeface="Montserrat"/>
                <a:ea typeface="Montserrat"/>
                <a:cs typeface="Montserrat"/>
                <a:sym typeface="Montserrat"/>
              </a:rPr>
              <a:t>Client-Server Model</a:t>
            </a:r>
            <a:endParaRPr b="1" sz="2520">
              <a:solidFill>
                <a:srgbClr val="0F407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58" name="Google Shape;658;p98"/>
          <p:cNvSpPr txBox="1"/>
          <p:nvPr>
            <p:ph idx="1" type="body"/>
          </p:nvPr>
        </p:nvSpPr>
        <p:spPr>
          <a:xfrm>
            <a:off x="311700" y="13218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55600" lvl="0" marL="4572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F407E"/>
              </a:buClr>
              <a:buSzPts val="2000"/>
              <a:buFont typeface="Montserrat SemiBold"/>
              <a:buChar char="●"/>
            </a:pPr>
            <a:r>
              <a:rPr lang="en" sz="200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Justification</a:t>
            </a:r>
            <a:endParaRPr sz="200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55600" lvl="1" marL="9144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F407E"/>
              </a:buClr>
              <a:buSzPts val="2000"/>
              <a:buFont typeface="Montserrat SemiBold"/>
              <a:buChar char="○"/>
            </a:pPr>
            <a:r>
              <a:rPr lang="en" sz="200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Straightforward data distribution</a:t>
            </a:r>
            <a:endParaRPr sz="200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55600" lvl="1" marL="9144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F407E"/>
              </a:buClr>
              <a:buSzPts val="2000"/>
              <a:buFont typeface="Montserrat SemiBold"/>
              <a:buChar char="○"/>
            </a:pPr>
            <a:r>
              <a:rPr lang="en" sz="200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Immediate update on data in respective servers to ensure system consistency</a:t>
            </a:r>
            <a:endParaRPr sz="200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55600" lvl="1" marL="9144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F407E"/>
              </a:buClr>
              <a:buSzPts val="2000"/>
              <a:buFont typeface="Montserrat SemiBold"/>
              <a:buChar char="○"/>
            </a:pPr>
            <a:r>
              <a:rPr lang="en" sz="200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Cost-effective via effective use of networked systems</a:t>
            </a:r>
            <a:endParaRPr sz="200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55600" lvl="1" marL="9144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F407E"/>
              </a:buClr>
              <a:buSzPts val="2000"/>
              <a:buFont typeface="Montserrat SemiBold"/>
              <a:buChar char="○"/>
            </a:pPr>
            <a:r>
              <a:rPr lang="en" sz="200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Perform heavy computations efficiently with low cost and less powerful servers</a:t>
            </a:r>
            <a:endParaRPr sz="200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55600" lvl="1" marL="914400" rtl="0" algn="l">
              <a:lnSpc>
                <a:spcPct val="100000"/>
              </a:lnSpc>
              <a:spcBef>
                <a:spcPts val="2000"/>
              </a:spcBef>
              <a:spcAft>
                <a:spcPts val="2000"/>
              </a:spcAft>
              <a:buClr>
                <a:srgbClr val="0F407E"/>
              </a:buClr>
              <a:buSzPts val="2000"/>
              <a:buFont typeface="Montserrat SemiBold"/>
              <a:buChar char="○"/>
            </a:pPr>
            <a:r>
              <a:rPr lang="en" sz="200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Easily adapt to different requirements of users amount</a:t>
            </a:r>
            <a:endParaRPr sz="200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99"/>
          <p:cNvSpPr/>
          <p:nvPr/>
        </p:nvSpPr>
        <p:spPr>
          <a:xfrm rot="5400000">
            <a:off x="2003700" y="-2004300"/>
            <a:ext cx="5136600" cy="9159300"/>
          </a:xfrm>
          <a:prstGeom prst="rect">
            <a:avLst/>
          </a:prstGeom>
          <a:solidFill>
            <a:srgbClr val="CFE2F3">
              <a:alpha val="677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4" name="Google Shape;664;p99"/>
          <p:cNvSpPr/>
          <p:nvPr/>
        </p:nvSpPr>
        <p:spPr>
          <a:xfrm>
            <a:off x="-7650" y="954300"/>
            <a:ext cx="9159300" cy="3234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5" name="Google Shape;665;p99"/>
          <p:cNvSpPr txBox="1"/>
          <p:nvPr>
            <p:ph type="title"/>
          </p:nvPr>
        </p:nvSpPr>
        <p:spPr>
          <a:xfrm>
            <a:off x="311700" y="1823100"/>
            <a:ext cx="8520600" cy="150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4800">
                <a:solidFill>
                  <a:srgbClr val="0F407E"/>
                </a:solidFill>
                <a:latin typeface="Montserrat"/>
                <a:ea typeface="Montserrat"/>
                <a:cs typeface="Montserrat"/>
                <a:sym typeface="Montserrat"/>
              </a:rPr>
              <a:t>3.2 Test Plan</a:t>
            </a:r>
            <a:endParaRPr b="1" sz="4800">
              <a:solidFill>
                <a:srgbClr val="0F407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0"/>
          <p:cNvSpPr/>
          <p:nvPr/>
        </p:nvSpPr>
        <p:spPr>
          <a:xfrm rot="5400000">
            <a:off x="2458500" y="-1549650"/>
            <a:ext cx="4227000" cy="9159300"/>
          </a:xfrm>
          <a:prstGeom prst="rect">
            <a:avLst/>
          </a:prstGeom>
          <a:solidFill>
            <a:srgbClr val="CFE2F3">
              <a:alpha val="677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1" name="Google Shape;671;p100"/>
          <p:cNvSpPr txBox="1"/>
          <p:nvPr>
            <p:ph idx="1" type="body"/>
          </p:nvPr>
        </p:nvSpPr>
        <p:spPr>
          <a:xfrm>
            <a:off x="311700" y="13218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F407E"/>
              </a:buClr>
              <a:buSzPts val="2000"/>
              <a:buFont typeface="Montserrat SemiBold"/>
              <a:buChar char="●"/>
            </a:pPr>
            <a:r>
              <a:rPr lang="en" sz="200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Ensures the system is able to perform all functionalities without causing any errors</a:t>
            </a:r>
            <a:endParaRPr sz="200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F407E"/>
              </a:buClr>
              <a:buSzPts val="2000"/>
              <a:buFont typeface="Montserrat SemiBold"/>
              <a:buChar char="●"/>
            </a:pPr>
            <a:r>
              <a:rPr lang="en" sz="200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Determines existing errors in system</a:t>
            </a:r>
            <a:endParaRPr sz="200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2000"/>
              </a:spcBef>
              <a:spcAft>
                <a:spcPts val="2000"/>
              </a:spcAft>
              <a:buClr>
                <a:srgbClr val="0F407E"/>
              </a:buClr>
              <a:buSzPts val="2000"/>
              <a:buFont typeface="Montserrat SemiBold"/>
              <a:buChar char="●"/>
            </a:pPr>
            <a:r>
              <a:rPr lang="en" sz="200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Fixes errors and maintains system reliability and performance</a:t>
            </a:r>
            <a:endParaRPr sz="200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672" name="Google Shape;672;p100"/>
          <p:cNvSpPr txBox="1"/>
          <p:nvPr>
            <p:ph type="title"/>
          </p:nvPr>
        </p:nvSpPr>
        <p:spPr>
          <a:xfrm>
            <a:off x="311700" y="194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520">
                <a:solidFill>
                  <a:srgbClr val="0F407E"/>
                </a:solidFill>
                <a:latin typeface="Montserrat"/>
                <a:ea typeface="Montserrat"/>
                <a:cs typeface="Montserrat"/>
                <a:sym typeface="Montserrat"/>
              </a:rPr>
              <a:t>Test Objective</a:t>
            </a:r>
            <a:endParaRPr b="1" sz="2520">
              <a:solidFill>
                <a:srgbClr val="0F407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101"/>
          <p:cNvSpPr/>
          <p:nvPr/>
        </p:nvSpPr>
        <p:spPr>
          <a:xfrm rot="5400000">
            <a:off x="2458500" y="-1549650"/>
            <a:ext cx="4227000" cy="9159300"/>
          </a:xfrm>
          <a:prstGeom prst="rect">
            <a:avLst/>
          </a:prstGeom>
          <a:solidFill>
            <a:srgbClr val="CFE2F3">
              <a:alpha val="677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8" name="Google Shape;678;p101"/>
          <p:cNvSpPr txBox="1"/>
          <p:nvPr>
            <p:ph idx="1" type="body"/>
          </p:nvPr>
        </p:nvSpPr>
        <p:spPr>
          <a:xfrm>
            <a:off x="311700" y="13218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F407E"/>
              </a:buClr>
              <a:buSzPts val="2000"/>
              <a:buFont typeface="Montserrat SemiBold"/>
              <a:buChar char="●"/>
            </a:pPr>
            <a:r>
              <a:rPr lang="en" sz="200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Breaks the whole system functionalities down into single individual components</a:t>
            </a:r>
            <a:endParaRPr sz="200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F407E"/>
              </a:buClr>
              <a:buSzPts val="2000"/>
              <a:buFont typeface="Montserrat SemiBold"/>
              <a:buChar char="●"/>
            </a:pPr>
            <a:r>
              <a:rPr lang="en" sz="200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Test them one by one</a:t>
            </a:r>
            <a:endParaRPr sz="200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F407E"/>
              </a:buClr>
              <a:buSzPts val="2000"/>
              <a:buFont typeface="Montserrat SemiBold"/>
              <a:buChar char="●"/>
            </a:pPr>
            <a:r>
              <a:rPr lang="en" sz="200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In our case, we may test:</a:t>
            </a:r>
            <a:endParaRPr sz="200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55600" lvl="1" marL="9144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F407E"/>
              </a:buClr>
              <a:buSzPts val="2000"/>
              <a:buFont typeface="Montserrat SemiBold"/>
              <a:buChar char="○"/>
            </a:pPr>
            <a:r>
              <a:rPr lang="en" sz="200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Add food items into cart with different test input data</a:t>
            </a:r>
            <a:endParaRPr sz="200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55600" lvl="1" marL="914400" rtl="0" algn="l">
              <a:lnSpc>
                <a:spcPct val="100000"/>
              </a:lnSpc>
              <a:spcBef>
                <a:spcPts val="2000"/>
              </a:spcBef>
              <a:spcAft>
                <a:spcPts val="2000"/>
              </a:spcAft>
              <a:buClr>
                <a:srgbClr val="0F407E"/>
              </a:buClr>
              <a:buSzPts val="2000"/>
              <a:buFont typeface="Montserrat SemiBold"/>
              <a:buChar char="○"/>
            </a:pPr>
            <a:r>
              <a:rPr lang="en" sz="200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Enter delivery address with different length and characters of data</a:t>
            </a:r>
            <a:endParaRPr sz="200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679" name="Google Shape;679;p101"/>
          <p:cNvSpPr txBox="1"/>
          <p:nvPr>
            <p:ph type="title"/>
          </p:nvPr>
        </p:nvSpPr>
        <p:spPr>
          <a:xfrm>
            <a:off x="311700" y="194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520">
                <a:solidFill>
                  <a:srgbClr val="0F407E"/>
                </a:solidFill>
                <a:latin typeface="Montserrat"/>
                <a:ea typeface="Montserrat"/>
                <a:cs typeface="Montserrat"/>
                <a:sym typeface="Montserrat"/>
              </a:rPr>
              <a:t>Testing Process: Unit Testing</a:t>
            </a:r>
            <a:endParaRPr b="1" sz="2520">
              <a:solidFill>
                <a:srgbClr val="0F407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/>
          <p:nvPr/>
        </p:nvSpPr>
        <p:spPr>
          <a:xfrm rot="5400000">
            <a:off x="2458500" y="-1549650"/>
            <a:ext cx="4227000" cy="9159300"/>
          </a:xfrm>
          <a:prstGeom prst="rect">
            <a:avLst/>
          </a:prstGeom>
          <a:solidFill>
            <a:srgbClr val="CFE2F3">
              <a:alpha val="677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F407E"/>
              </a:buClr>
              <a:buSzPts val="2000"/>
              <a:buFont typeface="Montserrat SemiBold"/>
              <a:buChar char="●"/>
            </a:pPr>
            <a:r>
              <a:rPr lang="en" sz="200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No online ordering on the website, only via WhatsApp.</a:t>
            </a:r>
            <a:endParaRPr sz="200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F407E"/>
              </a:buClr>
              <a:buSzPts val="2000"/>
              <a:buFont typeface="Montserrat SemiBold"/>
              <a:buChar char="●"/>
            </a:pPr>
            <a:r>
              <a:rPr lang="en" sz="200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Prone to miscommunication and order errors.</a:t>
            </a:r>
            <a:endParaRPr sz="200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F407E"/>
              </a:buClr>
              <a:buSzPts val="2000"/>
              <a:buFont typeface="Montserrat SemiBold"/>
              <a:buChar char="●"/>
            </a:pPr>
            <a:r>
              <a:rPr lang="en" sz="200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Manual handling leads to slow responses, especially during peak hours.</a:t>
            </a:r>
            <a:endParaRPr sz="200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F407E"/>
              </a:buClr>
              <a:buSzPts val="2000"/>
              <a:buFont typeface="Montserrat SemiBold"/>
              <a:buChar char="●"/>
            </a:pPr>
            <a:r>
              <a:rPr lang="en" sz="200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Customer frustration due to delays and abandoned orders.</a:t>
            </a:r>
            <a:endParaRPr sz="200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17" name="Google Shape;117;p21"/>
          <p:cNvSpPr txBox="1"/>
          <p:nvPr>
            <p:ph type="title"/>
          </p:nvPr>
        </p:nvSpPr>
        <p:spPr>
          <a:xfrm>
            <a:off x="311700" y="194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2520">
                <a:solidFill>
                  <a:srgbClr val="0F407E"/>
                </a:solidFill>
                <a:latin typeface="Montserrat"/>
                <a:ea typeface="Montserrat"/>
                <a:cs typeface="Montserrat"/>
                <a:sym typeface="Montserrat"/>
              </a:rPr>
              <a:t>Limited Online Ordering Channel</a:t>
            </a:r>
            <a:endParaRPr b="1" sz="2520">
              <a:solidFill>
                <a:srgbClr val="0F407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102"/>
          <p:cNvSpPr/>
          <p:nvPr/>
        </p:nvSpPr>
        <p:spPr>
          <a:xfrm rot="5400000">
            <a:off x="2458500" y="-1549650"/>
            <a:ext cx="4227000" cy="9159300"/>
          </a:xfrm>
          <a:prstGeom prst="rect">
            <a:avLst/>
          </a:prstGeom>
          <a:solidFill>
            <a:srgbClr val="CFE2F3">
              <a:alpha val="677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5" name="Google Shape;685;p102"/>
          <p:cNvSpPr txBox="1"/>
          <p:nvPr>
            <p:ph idx="1" type="body"/>
          </p:nvPr>
        </p:nvSpPr>
        <p:spPr>
          <a:xfrm>
            <a:off x="311700" y="13218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55600" lvl="0" marL="4572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F407E"/>
              </a:buClr>
              <a:buSzPts val="2000"/>
              <a:buFont typeface="Montserrat SemiBold"/>
              <a:buChar char="●"/>
            </a:pPr>
            <a:r>
              <a:rPr lang="en" sz="200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Tests on individual modules or collection of components</a:t>
            </a:r>
            <a:endParaRPr sz="200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F407E"/>
              </a:buClr>
              <a:buSzPts val="2000"/>
              <a:buFont typeface="Montserrat SemiBold"/>
              <a:buChar char="●"/>
            </a:pPr>
            <a:r>
              <a:rPr lang="en" sz="200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Ensure all functions in module work properly &amp; fulfil requirements</a:t>
            </a:r>
            <a:endParaRPr sz="200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F407E"/>
              </a:buClr>
              <a:buSzPts val="2000"/>
              <a:buFont typeface="Montserrat SemiBold"/>
              <a:buChar char="●"/>
            </a:pPr>
            <a:r>
              <a:rPr lang="en" sz="200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In </a:t>
            </a:r>
            <a:r>
              <a:rPr lang="en" sz="200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our case, we may test:</a:t>
            </a:r>
            <a:endParaRPr sz="200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55600" lvl="1" marL="9144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F407E"/>
              </a:buClr>
              <a:buSzPts val="2000"/>
              <a:buFont typeface="Montserrat SemiBold"/>
              <a:buChar char="○"/>
            </a:pPr>
            <a:r>
              <a:rPr lang="en" sz="200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Integrate “manage product information”, “navigate menu of products” and “post reviews and ratings” into one module</a:t>
            </a:r>
            <a:endParaRPr sz="200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55600" lvl="1" marL="914400" rtl="0" algn="l">
              <a:lnSpc>
                <a:spcPct val="100000"/>
              </a:lnSpc>
              <a:spcBef>
                <a:spcPts val="2000"/>
              </a:spcBef>
              <a:spcAft>
                <a:spcPts val="2000"/>
              </a:spcAft>
              <a:buClr>
                <a:srgbClr val="0F407E"/>
              </a:buClr>
              <a:buSzPts val="2000"/>
              <a:buFont typeface="Montserrat SemiBold"/>
              <a:buChar char="○"/>
            </a:pPr>
            <a:r>
              <a:rPr lang="en" sz="200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Then, test the functionalities in the module</a:t>
            </a:r>
            <a:endParaRPr sz="200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686" name="Google Shape;686;p102"/>
          <p:cNvSpPr txBox="1"/>
          <p:nvPr>
            <p:ph type="title"/>
          </p:nvPr>
        </p:nvSpPr>
        <p:spPr>
          <a:xfrm>
            <a:off x="311700" y="194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520">
                <a:solidFill>
                  <a:srgbClr val="0F407E"/>
                </a:solidFill>
                <a:latin typeface="Montserrat"/>
                <a:ea typeface="Montserrat"/>
                <a:cs typeface="Montserrat"/>
                <a:sym typeface="Montserrat"/>
              </a:rPr>
              <a:t>Testing Process: Module Testing</a:t>
            </a:r>
            <a:endParaRPr b="1" sz="2520">
              <a:solidFill>
                <a:srgbClr val="0F407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103"/>
          <p:cNvSpPr/>
          <p:nvPr/>
        </p:nvSpPr>
        <p:spPr>
          <a:xfrm rot="5400000">
            <a:off x="2458500" y="-1549650"/>
            <a:ext cx="4227000" cy="9159300"/>
          </a:xfrm>
          <a:prstGeom prst="rect">
            <a:avLst/>
          </a:prstGeom>
          <a:solidFill>
            <a:srgbClr val="CFE2F3">
              <a:alpha val="677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2" name="Google Shape;692;p103"/>
          <p:cNvSpPr txBox="1"/>
          <p:nvPr>
            <p:ph idx="1" type="body"/>
          </p:nvPr>
        </p:nvSpPr>
        <p:spPr>
          <a:xfrm>
            <a:off x="311700" y="13218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10000"/>
          </a:bodyPr>
          <a:lstStyle/>
          <a:p>
            <a:pPr indent="-327025" lvl="0" marL="4572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F407E"/>
              </a:buClr>
              <a:buSzPct val="100000"/>
              <a:buFont typeface="Montserrat SemiBold"/>
              <a:buChar char="●"/>
            </a:pPr>
            <a:r>
              <a:rPr lang="en" sz="200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Tests </a:t>
            </a:r>
            <a:r>
              <a:rPr lang="en" sz="200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collection</a:t>
            </a:r>
            <a:r>
              <a:rPr lang="en" sz="200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of modules which have been integrated into sub-system</a:t>
            </a:r>
            <a:endParaRPr sz="200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27025" lvl="0" marL="4572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F407E"/>
              </a:buClr>
              <a:buSzPct val="100000"/>
              <a:buFont typeface="Montserrat SemiBold"/>
              <a:buChar char="●"/>
            </a:pPr>
            <a:r>
              <a:rPr lang="en" sz="200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Determine how different modules are interacting with each other in terms of data </a:t>
            </a:r>
            <a:r>
              <a:rPr lang="en" sz="200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flow</a:t>
            </a:r>
            <a:r>
              <a:rPr lang="en" sz="200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and error handling</a:t>
            </a:r>
            <a:endParaRPr sz="200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27025" lvl="0" marL="4572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F407E"/>
              </a:buClr>
              <a:buSzPct val="100000"/>
              <a:buFont typeface="Montserrat SemiBold"/>
              <a:buChar char="●"/>
            </a:pPr>
            <a:r>
              <a:rPr lang="en" sz="200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In our case, we may test:</a:t>
            </a:r>
            <a:endParaRPr sz="200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27025" lvl="1" marL="9144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F407E"/>
              </a:buClr>
              <a:buSzPct val="100000"/>
              <a:buFont typeface="Montserrat SemiBold"/>
              <a:buChar char="○"/>
            </a:pPr>
            <a:r>
              <a:rPr lang="en" sz="200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Combine all modules into 2 subsystems which are customers’ sub-system and staff sub-system</a:t>
            </a:r>
            <a:endParaRPr sz="200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27025" lvl="1" marL="9144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F407E"/>
              </a:buClr>
              <a:buSzPct val="100000"/>
              <a:buFont typeface="Montserrat SemiBold"/>
              <a:buChar char="○"/>
            </a:pPr>
            <a:r>
              <a:rPr lang="en" sz="200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Test the sub-systems</a:t>
            </a:r>
            <a:endParaRPr sz="200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27025" lvl="1" marL="914400" rtl="0" algn="l">
              <a:lnSpc>
                <a:spcPct val="100000"/>
              </a:lnSpc>
              <a:spcBef>
                <a:spcPts val="2000"/>
              </a:spcBef>
              <a:spcAft>
                <a:spcPts val="2000"/>
              </a:spcAft>
              <a:buClr>
                <a:srgbClr val="0F407E"/>
              </a:buClr>
              <a:buSzPct val="100000"/>
              <a:buFont typeface="Montserrat SemiBold"/>
              <a:buChar char="○"/>
            </a:pPr>
            <a:r>
              <a:rPr lang="en" sz="200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Determine how operability and reliability of real-time data flows between </a:t>
            </a:r>
            <a:r>
              <a:rPr lang="en" sz="200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subsystems</a:t>
            </a:r>
            <a:endParaRPr sz="200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693" name="Google Shape;693;p103"/>
          <p:cNvSpPr txBox="1"/>
          <p:nvPr>
            <p:ph type="title"/>
          </p:nvPr>
        </p:nvSpPr>
        <p:spPr>
          <a:xfrm>
            <a:off x="311700" y="194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520">
                <a:solidFill>
                  <a:srgbClr val="0F407E"/>
                </a:solidFill>
                <a:latin typeface="Montserrat"/>
                <a:ea typeface="Montserrat"/>
                <a:cs typeface="Montserrat"/>
                <a:sym typeface="Montserrat"/>
              </a:rPr>
              <a:t>Testing Process: Sub-System Testing</a:t>
            </a:r>
            <a:endParaRPr b="1" sz="2520">
              <a:solidFill>
                <a:srgbClr val="0F407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104"/>
          <p:cNvSpPr/>
          <p:nvPr/>
        </p:nvSpPr>
        <p:spPr>
          <a:xfrm rot="5400000">
            <a:off x="2458500" y="-1549650"/>
            <a:ext cx="4227000" cy="9159300"/>
          </a:xfrm>
          <a:prstGeom prst="rect">
            <a:avLst/>
          </a:prstGeom>
          <a:solidFill>
            <a:srgbClr val="CFE2F3">
              <a:alpha val="677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9" name="Google Shape;699;p104"/>
          <p:cNvSpPr txBox="1"/>
          <p:nvPr>
            <p:ph idx="1" type="body"/>
          </p:nvPr>
        </p:nvSpPr>
        <p:spPr>
          <a:xfrm>
            <a:off x="311700" y="13218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55600" lvl="0" marL="4572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F407E"/>
              </a:buClr>
              <a:buSzPts val="2000"/>
              <a:buFont typeface="Montserrat SemiBold"/>
              <a:buChar char="●"/>
            </a:pPr>
            <a:r>
              <a:rPr lang="en" sz="200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Checks compatibility of individual modules</a:t>
            </a:r>
            <a:endParaRPr sz="200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F407E"/>
              </a:buClr>
              <a:buSzPts val="2000"/>
              <a:buFont typeface="Montserrat SemiBold"/>
              <a:buChar char="●"/>
            </a:pPr>
            <a:r>
              <a:rPr lang="en" sz="200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Test integration of each sub-system in the entire system</a:t>
            </a:r>
            <a:endParaRPr sz="200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F407E"/>
              </a:buClr>
              <a:buSzPts val="2000"/>
              <a:buFont typeface="Montserrat SemiBold"/>
              <a:buChar char="●"/>
            </a:pPr>
            <a:r>
              <a:rPr lang="en" sz="200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In our case, we may test:</a:t>
            </a:r>
            <a:endParaRPr sz="200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55600" lvl="1" marL="9144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F407E"/>
              </a:buClr>
              <a:buSzPts val="2000"/>
              <a:buFont typeface="Montserrat SemiBold"/>
              <a:buChar char="○"/>
            </a:pPr>
            <a:r>
              <a:rPr lang="en" sz="200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Conduct system testing from top to bottom</a:t>
            </a:r>
            <a:endParaRPr sz="200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55600" lvl="1" marL="9144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F407E"/>
              </a:buClr>
              <a:buSzPts val="2000"/>
              <a:buFont typeface="Montserrat SemiBold"/>
              <a:buChar char="○"/>
            </a:pPr>
            <a:r>
              <a:rPr lang="en" sz="200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Include all applicable and approachable test scenarios, e.g. users login to system → users track order status</a:t>
            </a:r>
            <a:endParaRPr sz="200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55600" lvl="1" marL="914400" rtl="0" algn="l">
              <a:lnSpc>
                <a:spcPct val="100000"/>
              </a:lnSpc>
              <a:spcBef>
                <a:spcPts val="2000"/>
              </a:spcBef>
              <a:spcAft>
                <a:spcPts val="2000"/>
              </a:spcAft>
              <a:buClr>
                <a:srgbClr val="0F407E"/>
              </a:buClr>
              <a:buSzPts val="2000"/>
              <a:buFont typeface="Montserrat SemiBold"/>
              <a:buChar char="○"/>
            </a:pPr>
            <a:r>
              <a:rPr lang="en" sz="200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Simulate real life usage environment</a:t>
            </a:r>
            <a:endParaRPr sz="200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700" name="Google Shape;700;p104"/>
          <p:cNvSpPr txBox="1"/>
          <p:nvPr>
            <p:ph type="title"/>
          </p:nvPr>
        </p:nvSpPr>
        <p:spPr>
          <a:xfrm>
            <a:off x="311700" y="194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520">
                <a:solidFill>
                  <a:srgbClr val="0F407E"/>
                </a:solidFill>
                <a:latin typeface="Montserrat"/>
                <a:ea typeface="Montserrat"/>
                <a:cs typeface="Montserrat"/>
                <a:sym typeface="Montserrat"/>
              </a:rPr>
              <a:t>Testing Process: System Testing</a:t>
            </a:r>
            <a:endParaRPr b="1" sz="2520">
              <a:solidFill>
                <a:srgbClr val="0F407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105"/>
          <p:cNvSpPr/>
          <p:nvPr/>
        </p:nvSpPr>
        <p:spPr>
          <a:xfrm rot="5400000">
            <a:off x="2458500" y="-1549650"/>
            <a:ext cx="4227000" cy="9159300"/>
          </a:xfrm>
          <a:prstGeom prst="rect">
            <a:avLst/>
          </a:prstGeom>
          <a:solidFill>
            <a:srgbClr val="CFE2F3">
              <a:alpha val="677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6" name="Google Shape;706;p105"/>
          <p:cNvSpPr txBox="1"/>
          <p:nvPr>
            <p:ph idx="1" type="body"/>
          </p:nvPr>
        </p:nvSpPr>
        <p:spPr>
          <a:xfrm>
            <a:off x="311700" y="13218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-336550" lvl="0" marL="4572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F407E"/>
              </a:buClr>
              <a:buSzPct val="100000"/>
              <a:buFont typeface="Montserrat SemiBold"/>
              <a:buChar char="●"/>
            </a:pPr>
            <a:r>
              <a:rPr lang="en" sz="200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Final stage in testing process before system is </a:t>
            </a:r>
            <a:r>
              <a:rPr lang="en" sz="200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accepted</a:t>
            </a:r>
            <a:r>
              <a:rPr lang="en" sz="200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for operational use</a:t>
            </a:r>
            <a:endParaRPr sz="200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36550" lvl="0" marL="4572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F407E"/>
              </a:buClr>
              <a:buSzPct val="100000"/>
              <a:buFont typeface="Montserrat SemiBold"/>
              <a:buChar char="●"/>
            </a:pPr>
            <a:r>
              <a:rPr lang="en" sz="200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Involves actual end-users or stakeholders</a:t>
            </a:r>
            <a:endParaRPr sz="200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36550" lvl="0" marL="4572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F407E"/>
              </a:buClr>
              <a:buSzPct val="100000"/>
              <a:buFont typeface="Montserrat SemiBold"/>
              <a:buChar char="●"/>
            </a:pPr>
            <a:r>
              <a:rPr lang="en" sz="200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Ensure expectations or requirements are fulfilled</a:t>
            </a:r>
            <a:endParaRPr sz="200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36550" lvl="0" marL="4572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F407E"/>
              </a:buClr>
              <a:buSzPct val="100000"/>
              <a:buFont typeface="Montserrat SemiBold"/>
              <a:buChar char="●"/>
            </a:pPr>
            <a:r>
              <a:rPr lang="en" sz="200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In our case, we may test:</a:t>
            </a:r>
            <a:endParaRPr sz="200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36550" lvl="1" marL="9144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F407E"/>
              </a:buClr>
              <a:buSzPct val="100000"/>
              <a:buFont typeface="Montserrat SemiBold"/>
              <a:buChar char="○"/>
            </a:pPr>
            <a:r>
              <a:rPr lang="en" sz="200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Actual users use the system like how they use it in real-world or actual situation</a:t>
            </a:r>
            <a:endParaRPr sz="200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36550" lvl="1" marL="914400" rtl="0" algn="l">
              <a:lnSpc>
                <a:spcPct val="100000"/>
              </a:lnSpc>
              <a:spcBef>
                <a:spcPts val="2000"/>
              </a:spcBef>
              <a:spcAft>
                <a:spcPts val="2000"/>
              </a:spcAft>
              <a:buClr>
                <a:srgbClr val="0F407E"/>
              </a:buClr>
              <a:buSzPct val="100000"/>
              <a:buFont typeface="Montserrat SemiBold"/>
              <a:buChar char="○"/>
            </a:pPr>
            <a:r>
              <a:rPr lang="en" sz="200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Users will offer formal approval or “sign-off” once all criterias have been approached</a:t>
            </a:r>
            <a:endParaRPr sz="200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707" name="Google Shape;707;p105"/>
          <p:cNvSpPr txBox="1"/>
          <p:nvPr>
            <p:ph type="title"/>
          </p:nvPr>
        </p:nvSpPr>
        <p:spPr>
          <a:xfrm>
            <a:off x="311700" y="194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520">
                <a:solidFill>
                  <a:srgbClr val="0F407E"/>
                </a:solidFill>
                <a:latin typeface="Montserrat"/>
                <a:ea typeface="Montserrat"/>
                <a:cs typeface="Montserrat"/>
                <a:sym typeface="Montserrat"/>
              </a:rPr>
              <a:t>Testing Process: User Acceptance Testing (UAT)</a:t>
            </a:r>
            <a:endParaRPr b="1" sz="2520">
              <a:solidFill>
                <a:srgbClr val="0F407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106"/>
          <p:cNvSpPr/>
          <p:nvPr/>
        </p:nvSpPr>
        <p:spPr>
          <a:xfrm rot="5400000">
            <a:off x="2458500" y="-1549650"/>
            <a:ext cx="4227000" cy="9159300"/>
          </a:xfrm>
          <a:prstGeom prst="rect">
            <a:avLst/>
          </a:prstGeom>
          <a:solidFill>
            <a:srgbClr val="CFE2F3">
              <a:alpha val="677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3" name="Google Shape;713;p106"/>
          <p:cNvSpPr txBox="1"/>
          <p:nvPr>
            <p:ph idx="1" type="body"/>
          </p:nvPr>
        </p:nvSpPr>
        <p:spPr>
          <a:xfrm>
            <a:off x="311700" y="13218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F407E"/>
              </a:buClr>
              <a:buSzPct val="100000"/>
              <a:buFont typeface="Montserrat SemiBold"/>
              <a:buChar char="●"/>
            </a:pPr>
            <a:r>
              <a:rPr lang="en" sz="200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Add item to cart</a:t>
            </a:r>
            <a:endParaRPr sz="200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F407E"/>
              </a:buClr>
              <a:buSzPct val="100000"/>
              <a:buFont typeface="Montserrat SemiBold"/>
              <a:buChar char="●"/>
            </a:pPr>
            <a:r>
              <a:rPr lang="en" sz="200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Schedule delivery time of an order</a:t>
            </a:r>
            <a:endParaRPr sz="200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F407E"/>
              </a:buClr>
              <a:buSzPct val="100000"/>
              <a:buFont typeface="Montserrat SemiBold"/>
              <a:buChar char="●"/>
            </a:pPr>
            <a:r>
              <a:rPr lang="en" sz="200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Process Payment</a:t>
            </a:r>
            <a:endParaRPr sz="200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F407E"/>
              </a:buClr>
              <a:buSzPct val="100000"/>
              <a:buFont typeface="Montserrat SemiBold"/>
              <a:buChar char="●"/>
            </a:pPr>
            <a:r>
              <a:rPr lang="en" sz="200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Create new product</a:t>
            </a:r>
            <a:endParaRPr sz="200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F407E"/>
              </a:buClr>
              <a:buSzPct val="100000"/>
              <a:buFont typeface="Montserrat SemiBold"/>
              <a:buChar char="●"/>
            </a:pPr>
            <a:r>
              <a:rPr lang="en" sz="200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Reserve table in restaurant</a:t>
            </a:r>
            <a:endParaRPr sz="200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F407E"/>
              </a:buClr>
              <a:buSzPct val="100000"/>
              <a:buFont typeface="Montserrat SemiBold"/>
              <a:buChar char="●"/>
            </a:pPr>
            <a:r>
              <a:rPr lang="en" sz="200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Register as member</a:t>
            </a:r>
            <a:endParaRPr sz="200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F407E"/>
              </a:buClr>
              <a:buSzPct val="100000"/>
              <a:buFont typeface="Montserrat SemiBold"/>
              <a:buChar char="●"/>
            </a:pPr>
            <a:r>
              <a:rPr lang="en" sz="200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Update membership points balance</a:t>
            </a:r>
            <a:endParaRPr sz="200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2000"/>
              </a:spcBef>
              <a:spcAft>
                <a:spcPts val="2000"/>
              </a:spcAft>
              <a:buClr>
                <a:srgbClr val="0F407E"/>
              </a:buClr>
              <a:buSzPct val="100000"/>
              <a:buFont typeface="Montserrat SemiBold"/>
              <a:buChar char="●"/>
            </a:pPr>
            <a:r>
              <a:rPr lang="en" sz="200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Add new promotion</a:t>
            </a:r>
            <a:endParaRPr sz="200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714" name="Google Shape;714;p106"/>
          <p:cNvSpPr txBox="1"/>
          <p:nvPr>
            <p:ph type="title"/>
          </p:nvPr>
        </p:nvSpPr>
        <p:spPr>
          <a:xfrm>
            <a:off x="311700" y="194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520">
                <a:solidFill>
                  <a:srgbClr val="0F407E"/>
                </a:solidFill>
                <a:latin typeface="Montserrat"/>
                <a:ea typeface="Montserrat"/>
                <a:cs typeface="Montserrat"/>
                <a:sym typeface="Montserrat"/>
              </a:rPr>
              <a:t>Tested Items</a:t>
            </a:r>
            <a:endParaRPr b="1" sz="2520">
              <a:solidFill>
                <a:srgbClr val="0F407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107"/>
          <p:cNvSpPr/>
          <p:nvPr/>
        </p:nvSpPr>
        <p:spPr>
          <a:xfrm rot="5400000">
            <a:off x="2458500" y="-1549650"/>
            <a:ext cx="4227000" cy="9159300"/>
          </a:xfrm>
          <a:prstGeom prst="rect">
            <a:avLst/>
          </a:prstGeom>
          <a:solidFill>
            <a:srgbClr val="CFE2F3">
              <a:alpha val="677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0" name="Google Shape;720;p107"/>
          <p:cNvSpPr txBox="1"/>
          <p:nvPr>
            <p:ph type="title"/>
          </p:nvPr>
        </p:nvSpPr>
        <p:spPr>
          <a:xfrm>
            <a:off x="311700" y="194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520">
                <a:solidFill>
                  <a:srgbClr val="0F407E"/>
                </a:solidFill>
                <a:latin typeface="Montserrat"/>
                <a:ea typeface="Montserrat"/>
                <a:cs typeface="Montserrat"/>
                <a:sym typeface="Montserrat"/>
              </a:rPr>
              <a:t>Testing Techniques</a:t>
            </a:r>
            <a:endParaRPr b="1" sz="2520">
              <a:solidFill>
                <a:srgbClr val="0F407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721" name="Google Shape;721;p107"/>
          <p:cNvGraphicFramePr/>
          <p:nvPr/>
        </p:nvGraphicFramePr>
        <p:xfrm>
          <a:off x="834425" y="12860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{534FE565-2143-47B3-98CA-D040500F6AAB}</a:tableStyleId>
              </a:tblPr>
              <a:tblGrid>
                <a:gridCol w="2714275"/>
                <a:gridCol w="4760875"/>
              </a:tblGrid>
              <a:tr h="438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b="1" lang="en" sz="1550">
                          <a:solidFill>
                            <a:srgbClr val="0F407E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Testing Stages</a:t>
                      </a:r>
                      <a:endParaRPr b="1" sz="1550">
                        <a:solidFill>
                          <a:srgbClr val="0F407E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b="1" lang="en" sz="1550">
                          <a:solidFill>
                            <a:srgbClr val="0F407E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Techniques</a:t>
                      </a:r>
                      <a:endParaRPr b="1" sz="1550">
                        <a:solidFill>
                          <a:srgbClr val="0F407E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</a:tr>
              <a:tr h="7929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" sz="1550">
                          <a:solidFill>
                            <a:srgbClr val="0F407E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Unit</a:t>
                      </a:r>
                      <a:r>
                        <a:rPr lang="en" sz="1550">
                          <a:solidFill>
                            <a:srgbClr val="0F407E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 Testing Stage</a:t>
                      </a:r>
                      <a:endParaRPr sz="1550">
                        <a:solidFill>
                          <a:srgbClr val="0F407E"/>
                        </a:solidFill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" sz="1550">
                          <a:solidFill>
                            <a:srgbClr val="0F407E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Component/ Unit testing (Individual function in an object)</a:t>
                      </a:r>
                      <a:endParaRPr sz="1550">
                        <a:solidFill>
                          <a:srgbClr val="0F407E"/>
                        </a:solidFill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T="91425" marB="91425" marR="91425" marL="91425"/>
                </a:tc>
              </a:tr>
              <a:tr h="4374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" sz="1550">
                          <a:solidFill>
                            <a:srgbClr val="0F407E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Module</a:t>
                      </a:r>
                      <a:r>
                        <a:rPr lang="en" sz="1550">
                          <a:solidFill>
                            <a:srgbClr val="0F407E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 Testing Stage</a:t>
                      </a:r>
                      <a:endParaRPr sz="1550">
                        <a:solidFill>
                          <a:srgbClr val="0F407E"/>
                        </a:solidFill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" sz="1550">
                          <a:solidFill>
                            <a:srgbClr val="0F407E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White Box testing</a:t>
                      </a:r>
                      <a:endParaRPr sz="1550">
                        <a:solidFill>
                          <a:srgbClr val="0F407E"/>
                        </a:solidFill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T="91425" marB="91425" marR="91425" marL="91425"/>
                </a:tc>
              </a:tr>
              <a:tr h="4374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" sz="1550">
                          <a:solidFill>
                            <a:srgbClr val="0F407E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Sub-system</a:t>
                      </a:r>
                      <a:r>
                        <a:rPr lang="en" sz="1550">
                          <a:solidFill>
                            <a:srgbClr val="0F407E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 Testing Stage</a:t>
                      </a:r>
                      <a:endParaRPr sz="1550">
                        <a:solidFill>
                          <a:srgbClr val="0F407E"/>
                        </a:solidFill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" sz="1550">
                          <a:solidFill>
                            <a:srgbClr val="0F407E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Bottom-Up testing</a:t>
                      </a:r>
                      <a:endParaRPr sz="1550">
                        <a:solidFill>
                          <a:srgbClr val="0F407E"/>
                        </a:solidFill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T="91425" marB="91425" marR="91425" marL="91425"/>
                </a:tc>
              </a:tr>
              <a:tr h="4374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" sz="1550">
                          <a:solidFill>
                            <a:srgbClr val="0F407E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System Testing Stage</a:t>
                      </a:r>
                      <a:endParaRPr sz="1550">
                        <a:solidFill>
                          <a:srgbClr val="0F407E"/>
                        </a:solidFill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" sz="1550">
                          <a:solidFill>
                            <a:srgbClr val="0F407E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Regression testing (For incremental model)</a:t>
                      </a:r>
                      <a:endParaRPr sz="1550">
                        <a:solidFill>
                          <a:srgbClr val="0F407E"/>
                        </a:solidFill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T="91425" marB="91425" marR="91425" marL="91425"/>
                </a:tc>
              </a:tr>
              <a:tr h="4374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" sz="1550">
                          <a:solidFill>
                            <a:srgbClr val="0F407E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User Acceptance Testing Stage</a:t>
                      </a:r>
                      <a:endParaRPr sz="1550">
                        <a:solidFill>
                          <a:srgbClr val="0F407E"/>
                        </a:solidFill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" sz="1550">
                          <a:solidFill>
                            <a:srgbClr val="0F407E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Black-Box testing (Pre-release)</a:t>
                      </a:r>
                      <a:endParaRPr sz="1550">
                        <a:solidFill>
                          <a:srgbClr val="0F407E"/>
                        </a:solidFill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p108"/>
          <p:cNvSpPr/>
          <p:nvPr/>
        </p:nvSpPr>
        <p:spPr>
          <a:xfrm rot="5400000">
            <a:off x="2458500" y="-1549650"/>
            <a:ext cx="4227000" cy="9159300"/>
          </a:xfrm>
          <a:prstGeom prst="rect">
            <a:avLst/>
          </a:prstGeom>
          <a:solidFill>
            <a:srgbClr val="CFE2F3">
              <a:alpha val="677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7" name="Google Shape;727;p108"/>
          <p:cNvSpPr txBox="1"/>
          <p:nvPr>
            <p:ph idx="1" type="body"/>
          </p:nvPr>
        </p:nvSpPr>
        <p:spPr>
          <a:xfrm>
            <a:off x="311700" y="13218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F407E"/>
              </a:buClr>
              <a:buSzPts val="2000"/>
              <a:buFont typeface="Montserrat SemiBold"/>
              <a:buChar char="●"/>
            </a:pPr>
            <a:r>
              <a:rPr lang="en" sz="200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Operating System</a:t>
            </a:r>
            <a:endParaRPr sz="200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55600" lvl="1" marL="9144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F407E"/>
              </a:buClr>
              <a:buSzPts val="2000"/>
              <a:buFont typeface="Montserrat SemiBold"/>
              <a:buChar char="○"/>
            </a:pPr>
            <a:r>
              <a:rPr lang="en" sz="200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Window</a:t>
            </a:r>
            <a:endParaRPr sz="200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55600" lvl="1" marL="9144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F407E"/>
              </a:buClr>
              <a:buSzPts val="2000"/>
              <a:buFont typeface="Montserrat SemiBold"/>
              <a:buChar char="○"/>
            </a:pPr>
            <a:r>
              <a:rPr lang="en" sz="200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Linux</a:t>
            </a:r>
            <a:endParaRPr sz="200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55600" lvl="1" marL="9144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F407E"/>
              </a:buClr>
              <a:buSzPts val="2000"/>
              <a:buFont typeface="Montserrat SemiBold"/>
              <a:buChar char="○"/>
            </a:pPr>
            <a:r>
              <a:rPr lang="en" sz="200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Mac</a:t>
            </a:r>
            <a:endParaRPr sz="200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55600" lvl="1" marL="9144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F407E"/>
              </a:buClr>
              <a:buSzPts val="2000"/>
              <a:buFont typeface="Montserrat SemiBold"/>
              <a:buChar char="○"/>
            </a:pPr>
            <a:r>
              <a:rPr lang="en" sz="200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Android</a:t>
            </a:r>
            <a:endParaRPr sz="200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55600" lvl="1" marL="914400" rtl="0" algn="l">
              <a:lnSpc>
                <a:spcPct val="100000"/>
              </a:lnSpc>
              <a:spcBef>
                <a:spcPts val="2000"/>
              </a:spcBef>
              <a:spcAft>
                <a:spcPts val="2000"/>
              </a:spcAft>
              <a:buClr>
                <a:srgbClr val="0F407E"/>
              </a:buClr>
              <a:buSzPts val="2000"/>
              <a:buFont typeface="Montserrat SemiBold"/>
              <a:buChar char="○"/>
            </a:pPr>
            <a:r>
              <a:rPr lang="en" sz="200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IOS</a:t>
            </a:r>
            <a:endParaRPr sz="200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728" name="Google Shape;728;p108"/>
          <p:cNvSpPr txBox="1"/>
          <p:nvPr>
            <p:ph type="title"/>
          </p:nvPr>
        </p:nvSpPr>
        <p:spPr>
          <a:xfrm>
            <a:off x="311700" y="194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520">
                <a:solidFill>
                  <a:srgbClr val="0F407E"/>
                </a:solidFill>
                <a:latin typeface="Montserrat"/>
                <a:ea typeface="Montserrat"/>
                <a:cs typeface="Montserrat"/>
                <a:sym typeface="Montserrat"/>
              </a:rPr>
              <a:t>Testing Environment</a:t>
            </a:r>
            <a:endParaRPr b="1" sz="2520">
              <a:solidFill>
                <a:srgbClr val="0F407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109"/>
          <p:cNvSpPr/>
          <p:nvPr/>
        </p:nvSpPr>
        <p:spPr>
          <a:xfrm rot="5400000">
            <a:off x="2458500" y="-1549650"/>
            <a:ext cx="4227000" cy="9159300"/>
          </a:xfrm>
          <a:prstGeom prst="rect">
            <a:avLst/>
          </a:prstGeom>
          <a:solidFill>
            <a:srgbClr val="CFE2F3">
              <a:alpha val="677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4" name="Google Shape;734;p109"/>
          <p:cNvSpPr txBox="1"/>
          <p:nvPr>
            <p:ph idx="1" type="body"/>
          </p:nvPr>
        </p:nvSpPr>
        <p:spPr>
          <a:xfrm>
            <a:off x="311700" y="13218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F407E"/>
              </a:buClr>
              <a:buSzPts val="2000"/>
              <a:buFont typeface="Montserrat SemiBold"/>
              <a:buChar char="●"/>
            </a:pPr>
            <a:r>
              <a:rPr lang="en" sz="200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Hardware</a:t>
            </a:r>
            <a:endParaRPr sz="200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55600" lvl="1" marL="9144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F407E"/>
              </a:buClr>
              <a:buSzPts val="2000"/>
              <a:buFont typeface="Montserrat SemiBold"/>
              <a:buChar char="○"/>
            </a:pPr>
            <a:r>
              <a:rPr lang="en" sz="200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Desktop</a:t>
            </a:r>
            <a:endParaRPr sz="200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55600" lvl="1" marL="9144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F407E"/>
              </a:buClr>
              <a:buSzPts val="2000"/>
              <a:buFont typeface="Montserrat SemiBold"/>
              <a:buChar char="○"/>
            </a:pPr>
            <a:r>
              <a:rPr lang="en" sz="200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Laptop</a:t>
            </a:r>
            <a:endParaRPr sz="200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55600" lvl="1" marL="9144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F407E"/>
              </a:buClr>
              <a:buSzPts val="2000"/>
              <a:buFont typeface="Montserrat SemiBold"/>
              <a:buChar char="○"/>
            </a:pPr>
            <a:r>
              <a:rPr lang="en" sz="200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Smart Phone</a:t>
            </a:r>
            <a:endParaRPr sz="200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55600" lvl="1" marL="9144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F407E"/>
              </a:buClr>
              <a:buSzPts val="2000"/>
              <a:buFont typeface="Montserrat SemiBold"/>
              <a:buChar char="○"/>
            </a:pPr>
            <a:r>
              <a:rPr lang="en" sz="200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Tablet</a:t>
            </a:r>
            <a:endParaRPr sz="200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55600" lvl="1" marL="914400" rtl="0" algn="l">
              <a:lnSpc>
                <a:spcPct val="100000"/>
              </a:lnSpc>
              <a:spcBef>
                <a:spcPts val="2000"/>
              </a:spcBef>
              <a:spcAft>
                <a:spcPts val="2000"/>
              </a:spcAft>
              <a:buClr>
                <a:srgbClr val="0F407E"/>
              </a:buClr>
              <a:buSzPts val="2000"/>
              <a:buFont typeface="Montserrat SemiBold"/>
              <a:buChar char="○"/>
            </a:pPr>
            <a:r>
              <a:rPr lang="en" sz="200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POS machine</a:t>
            </a:r>
            <a:endParaRPr sz="200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735" name="Google Shape;735;p109"/>
          <p:cNvSpPr txBox="1"/>
          <p:nvPr>
            <p:ph type="title"/>
          </p:nvPr>
        </p:nvSpPr>
        <p:spPr>
          <a:xfrm>
            <a:off x="311700" y="194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520">
                <a:solidFill>
                  <a:srgbClr val="0F407E"/>
                </a:solidFill>
                <a:latin typeface="Montserrat"/>
                <a:ea typeface="Montserrat"/>
                <a:cs typeface="Montserrat"/>
                <a:sym typeface="Montserrat"/>
              </a:rPr>
              <a:t>Testing Environment</a:t>
            </a:r>
            <a:endParaRPr b="1" sz="2520">
              <a:solidFill>
                <a:srgbClr val="0F407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110"/>
          <p:cNvSpPr/>
          <p:nvPr/>
        </p:nvSpPr>
        <p:spPr>
          <a:xfrm rot="5400000">
            <a:off x="2458500" y="-1549650"/>
            <a:ext cx="4227000" cy="9159300"/>
          </a:xfrm>
          <a:prstGeom prst="rect">
            <a:avLst/>
          </a:prstGeom>
          <a:solidFill>
            <a:srgbClr val="CFE2F3">
              <a:alpha val="677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1" name="Google Shape;741;p110"/>
          <p:cNvSpPr txBox="1"/>
          <p:nvPr>
            <p:ph idx="1" type="body"/>
          </p:nvPr>
        </p:nvSpPr>
        <p:spPr>
          <a:xfrm>
            <a:off x="311700" y="13218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F407E"/>
              </a:buClr>
              <a:buSzPts val="2000"/>
              <a:buFont typeface="Montserrat SemiBold"/>
              <a:buChar char="●"/>
            </a:pPr>
            <a:r>
              <a:rPr lang="en" sz="200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Browser</a:t>
            </a:r>
            <a:endParaRPr sz="200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55600" lvl="1" marL="9144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F407E"/>
              </a:buClr>
              <a:buSzPts val="2000"/>
              <a:buFont typeface="Montserrat SemiBold"/>
              <a:buChar char="○"/>
            </a:pPr>
            <a:r>
              <a:rPr lang="en" sz="200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Google Chrome</a:t>
            </a:r>
            <a:endParaRPr sz="200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55600" lvl="1" marL="9144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F407E"/>
              </a:buClr>
              <a:buSzPts val="2000"/>
              <a:buFont typeface="Montserrat SemiBold"/>
              <a:buChar char="○"/>
            </a:pPr>
            <a:r>
              <a:rPr lang="en" sz="200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Microsoft Edge</a:t>
            </a:r>
            <a:endParaRPr sz="200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55600" lvl="1" marL="914400" rtl="0" algn="l">
              <a:lnSpc>
                <a:spcPct val="100000"/>
              </a:lnSpc>
              <a:spcBef>
                <a:spcPts val="2000"/>
              </a:spcBef>
              <a:spcAft>
                <a:spcPts val="2000"/>
              </a:spcAft>
              <a:buClr>
                <a:srgbClr val="0F407E"/>
              </a:buClr>
              <a:buSzPts val="2000"/>
              <a:buFont typeface="Montserrat SemiBold"/>
              <a:buChar char="○"/>
            </a:pPr>
            <a:r>
              <a:rPr lang="en" sz="2000">
                <a:solidFill>
                  <a:srgbClr val="0F407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FireFox</a:t>
            </a:r>
            <a:endParaRPr sz="2000">
              <a:solidFill>
                <a:srgbClr val="0F407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742" name="Google Shape;742;p110"/>
          <p:cNvSpPr txBox="1"/>
          <p:nvPr>
            <p:ph type="title"/>
          </p:nvPr>
        </p:nvSpPr>
        <p:spPr>
          <a:xfrm>
            <a:off x="311700" y="194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520">
                <a:solidFill>
                  <a:srgbClr val="0F407E"/>
                </a:solidFill>
                <a:latin typeface="Montserrat"/>
                <a:ea typeface="Montserrat"/>
                <a:cs typeface="Montserrat"/>
                <a:sym typeface="Montserrat"/>
              </a:rPr>
              <a:t>Testing Environment</a:t>
            </a:r>
            <a:endParaRPr b="1" sz="2520">
              <a:solidFill>
                <a:srgbClr val="0F407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p111"/>
          <p:cNvSpPr/>
          <p:nvPr/>
        </p:nvSpPr>
        <p:spPr>
          <a:xfrm rot="5400000">
            <a:off x="2458500" y="-1549650"/>
            <a:ext cx="4227000" cy="9159300"/>
          </a:xfrm>
          <a:prstGeom prst="rect">
            <a:avLst/>
          </a:prstGeom>
          <a:solidFill>
            <a:srgbClr val="CFE2F3">
              <a:alpha val="677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8" name="Google Shape;748;p111"/>
          <p:cNvSpPr txBox="1"/>
          <p:nvPr>
            <p:ph type="title"/>
          </p:nvPr>
        </p:nvSpPr>
        <p:spPr>
          <a:xfrm>
            <a:off x="311700" y="194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520">
                <a:solidFill>
                  <a:srgbClr val="0F407E"/>
                </a:solidFill>
                <a:latin typeface="Montserrat"/>
                <a:ea typeface="Montserrat"/>
                <a:cs typeface="Montserrat"/>
                <a:sym typeface="Montserrat"/>
              </a:rPr>
              <a:t>Testing Constraints</a:t>
            </a:r>
            <a:endParaRPr b="1" sz="2520">
              <a:solidFill>
                <a:srgbClr val="0F407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749" name="Google Shape;749;p111"/>
          <p:cNvGraphicFramePr/>
          <p:nvPr/>
        </p:nvGraphicFramePr>
        <p:xfrm>
          <a:off x="952500" y="1241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{534FE565-2143-47B3-98CA-D040500F6AAB}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b="1" lang="en" sz="1550">
                          <a:solidFill>
                            <a:srgbClr val="0F407E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Testing during off-peak hours</a:t>
                      </a:r>
                      <a:endParaRPr b="1" sz="1550">
                        <a:solidFill>
                          <a:srgbClr val="0F407E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" sz="1550">
                          <a:solidFill>
                            <a:srgbClr val="0F407E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Testing should be scheduled between 10:00PM and 6:00AM.</a:t>
                      </a:r>
                      <a:endParaRPr sz="1550">
                        <a:solidFill>
                          <a:srgbClr val="0F407E"/>
                        </a:solidFill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b="1" lang="en" sz="1550">
                          <a:solidFill>
                            <a:srgbClr val="0F407E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Time zone consideration</a:t>
                      </a:r>
                      <a:endParaRPr b="1" sz="1550">
                        <a:solidFill>
                          <a:srgbClr val="0F407E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" sz="1550">
                          <a:solidFill>
                            <a:srgbClr val="0F407E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Testing schedule should factor in time zone differences.</a:t>
                      </a:r>
                      <a:endParaRPr sz="1550">
                        <a:solidFill>
                          <a:srgbClr val="0F407E"/>
                        </a:solidFill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b="1" lang="en" sz="1550">
                          <a:solidFill>
                            <a:srgbClr val="0F407E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Database maintenance window</a:t>
                      </a:r>
                      <a:endParaRPr b="1" sz="1550">
                        <a:solidFill>
                          <a:srgbClr val="0F407E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" sz="1550">
                          <a:solidFill>
                            <a:srgbClr val="0F407E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Testing of database updates should be performed outside the restaurant’s operating hours.</a:t>
                      </a:r>
                      <a:endParaRPr sz="1550">
                        <a:solidFill>
                          <a:srgbClr val="0F407E"/>
                        </a:solidFill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b="1" lang="en" sz="1550">
                          <a:solidFill>
                            <a:srgbClr val="0F407E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Limited network bandwidth consideration</a:t>
                      </a:r>
                      <a:endParaRPr b="1" sz="1550">
                        <a:solidFill>
                          <a:srgbClr val="0F407E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" sz="1550">
                          <a:solidFill>
                            <a:srgbClr val="0F407E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Testing of the system should factor in real-world conditions where network bandwidth may be limited.</a:t>
                      </a:r>
                      <a:endParaRPr sz="1550">
                        <a:solidFill>
                          <a:srgbClr val="0F407E"/>
                        </a:solidFill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